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sldIdLst>
    <p:sldId id="256" r:id="rId2"/>
    <p:sldId id="257" r:id="rId3"/>
    <p:sldId id="260" r:id="rId4"/>
    <p:sldId id="281" r:id="rId5"/>
    <p:sldId id="282" r:id="rId6"/>
    <p:sldId id="267" r:id="rId7"/>
    <p:sldId id="262" r:id="rId8"/>
    <p:sldId id="259" r:id="rId9"/>
    <p:sldId id="271" r:id="rId10"/>
    <p:sldId id="264" r:id="rId11"/>
    <p:sldId id="286" r:id="rId12"/>
    <p:sldId id="289" r:id="rId13"/>
    <p:sldId id="287" r:id="rId14"/>
    <p:sldId id="268" r:id="rId15"/>
    <p:sldId id="290" r:id="rId16"/>
    <p:sldId id="288" r:id="rId17"/>
    <p:sldId id="266"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F5052"/>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75" d="100"/>
          <a:sy n="75" d="100"/>
        </p:scale>
        <p:origin x="-1304"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917382-F7C8-F640-9166-8B571D29A7BB}" type="datetimeFigureOut">
              <a:rPr lang="en-US" smtClean="0"/>
              <a:pPr/>
              <a:t>5/19/13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5E39D-F1D7-6449-8A5C-4EBBCCD71E5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2121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Bleeding disorder</a:t>
            </a:r>
          </a:p>
          <a:p>
            <a:r>
              <a:rPr lang="en-US" dirty="0" smtClean="0"/>
              <a:t>Symptoms-</a:t>
            </a:r>
            <a:r>
              <a:rPr lang="en-US" baseline="0" dirty="0" smtClean="0"/>
              <a:t> uncontrollable, or longer bleeding times.</a:t>
            </a:r>
          </a:p>
          <a:p>
            <a:r>
              <a:rPr lang="en-US" baseline="0" dirty="0" smtClean="0"/>
              <a:t>1/5000 males have a form of </a:t>
            </a:r>
            <a:r>
              <a:rPr lang="en-US" baseline="0" dirty="0" err="1" smtClean="0"/>
              <a:t>Hemophelia</a:t>
            </a:r>
            <a:r>
              <a:rPr lang="en-US" baseline="0" dirty="0" smtClean="0"/>
              <a:t> A, very few women.</a:t>
            </a:r>
            <a:endParaRPr lang="en-US" dirty="0"/>
          </a:p>
        </p:txBody>
      </p:sp>
      <p:sp>
        <p:nvSpPr>
          <p:cNvPr id="4" name="Slide Number Placeholder 3"/>
          <p:cNvSpPr>
            <a:spLocks noGrp="1"/>
          </p:cNvSpPr>
          <p:nvPr>
            <p:ph type="sldNum" sz="quarter" idx="10"/>
          </p:nvPr>
        </p:nvSpPr>
        <p:spPr/>
        <p:txBody>
          <a:bodyPr/>
          <a:lstStyle/>
          <a:p>
            <a:fld id="{A615E39D-F1D7-6449-8A5C-4EBBCCD71E5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Multicopper</a:t>
            </a:r>
            <a:r>
              <a:rPr lang="en-US" dirty="0" smtClean="0"/>
              <a:t> </a:t>
            </a:r>
            <a:r>
              <a:rPr lang="en-US" dirty="0" err="1" smtClean="0"/>
              <a:t>oxidases</a:t>
            </a:r>
            <a:r>
              <a:rPr lang="en-US" dirty="0" smtClean="0"/>
              <a:t>-</a:t>
            </a:r>
            <a:r>
              <a:rPr lang="en-US" baseline="0" dirty="0" smtClean="0"/>
              <a:t> Control homeostasis by binding copper ions, which is hazardous floating in the body.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F5/8 Type C domain- </a:t>
            </a:r>
            <a:r>
              <a:rPr lang="en-US" sz="1200" kern="1200" dirty="0" smtClean="0">
                <a:solidFill>
                  <a:schemeClr val="tx1"/>
                </a:solidFill>
                <a:latin typeface="+mn-lt"/>
                <a:ea typeface="+mn-ea"/>
                <a:cs typeface="+mn-cs"/>
              </a:rPr>
              <a:t>promotes binding to anionic phospholipids on the surface of platelets and endothelial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common severe</a:t>
            </a:r>
            <a:r>
              <a:rPr lang="en-US" baseline="0" dirty="0" smtClean="0"/>
              <a:t> mutations include inversions in </a:t>
            </a:r>
            <a:r>
              <a:rPr lang="en-US" baseline="0" dirty="0" err="1" smtClean="0"/>
              <a:t>intron</a:t>
            </a:r>
            <a:r>
              <a:rPr lang="en-US" baseline="0" dirty="0" smtClean="0"/>
              <a:t> 1 and 22. Large deletions/insertions anywhere in F8 also usually cause severe hemophilia. However, thousands of different mutations everywhere in the gene have been found, ranging from mild to severe.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Contained on the X chromosome on the end of the long arm.</a:t>
            </a:r>
          </a:p>
          <a:p>
            <a:endParaRPr lang="en-US" dirty="0"/>
          </a:p>
        </p:txBody>
      </p:sp>
      <p:sp>
        <p:nvSpPr>
          <p:cNvPr id="4" name="Slide Number Placeholder 3"/>
          <p:cNvSpPr>
            <a:spLocks noGrp="1"/>
          </p:cNvSpPr>
          <p:nvPr>
            <p:ph type="sldNum" sz="quarter" idx="10"/>
          </p:nvPr>
        </p:nvSpPr>
        <p:spPr/>
        <p:txBody>
          <a:bodyPr/>
          <a:lstStyle/>
          <a:p>
            <a:fld id="{A615E39D-F1D7-6449-8A5C-4EBBCCD71E5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15E39D-F1D7-6449-8A5C-4EBBCCD71E5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chose drosophila</a:t>
            </a:r>
            <a:r>
              <a:rPr lang="en-US" baseline="0" dirty="0" smtClean="0"/>
              <a:t> as a model, because it doesn’t have blood but contains the highly conserved F5/8 domains. Easy to use.</a:t>
            </a:r>
            <a:endParaRPr lang="en-US" dirty="0" smtClean="0"/>
          </a:p>
          <a:p>
            <a:r>
              <a:rPr lang="en-US" dirty="0" smtClean="0"/>
              <a:t>Von </a:t>
            </a:r>
            <a:r>
              <a:rPr lang="en-US" dirty="0" err="1" smtClean="0"/>
              <a:t>Willebrand</a:t>
            </a:r>
            <a:r>
              <a:rPr lang="en-US" dirty="0" smtClean="0"/>
              <a:t> Type D-</a:t>
            </a:r>
            <a:r>
              <a:rPr lang="en-US" sz="1200" kern="1200" dirty="0" smtClean="0">
                <a:solidFill>
                  <a:schemeClr val="tx1"/>
                </a:solidFill>
                <a:latin typeface="+mn-lt"/>
                <a:ea typeface="+mn-ea"/>
                <a:cs typeface="+mn-cs"/>
              </a:rPr>
              <a:t>stopping the blood flow or loss of blood. Firstly, it causes</a:t>
            </a:r>
            <a:r>
              <a:rPr lang="en-US" sz="1200" kern="1200" baseline="0" dirty="0" smtClean="0">
                <a:solidFill>
                  <a:schemeClr val="tx1"/>
                </a:solidFill>
                <a:latin typeface="+mn-lt"/>
                <a:ea typeface="+mn-ea"/>
                <a:cs typeface="+mn-cs"/>
              </a:rPr>
              <a:t> platelets to adhere to the inside of the damaged blood vessel walls to prevent leakage of blood, and is a carrier protein for F8.</a:t>
            </a:r>
          </a:p>
          <a:p>
            <a:r>
              <a:rPr lang="en-US" sz="1200" b="0" u="none" kern="1200" baseline="0" dirty="0" smtClean="0">
                <a:solidFill>
                  <a:schemeClr val="tx1"/>
                </a:solidFill>
                <a:latin typeface="+mn-lt"/>
                <a:ea typeface="+mn-ea"/>
                <a:cs typeface="+mn-cs"/>
              </a:rPr>
              <a:t>C8- Found on many disease-related proteins</a:t>
            </a:r>
          </a:p>
          <a:p>
            <a:r>
              <a:rPr lang="en-US" sz="1200" b="0" u="none" kern="1200" baseline="0" dirty="0" err="1" smtClean="0">
                <a:solidFill>
                  <a:schemeClr val="tx1"/>
                </a:solidFill>
                <a:latin typeface="+mn-lt"/>
                <a:ea typeface="+mn-ea"/>
                <a:cs typeface="+mn-cs"/>
              </a:rPr>
              <a:t>Trypsin</a:t>
            </a:r>
            <a:r>
              <a:rPr lang="en-US" sz="1200" b="0" u="none" kern="1200" baseline="0" dirty="0" smtClean="0">
                <a:solidFill>
                  <a:schemeClr val="tx1"/>
                </a:solidFill>
                <a:latin typeface="+mn-lt"/>
                <a:ea typeface="+mn-ea"/>
                <a:cs typeface="+mn-cs"/>
              </a:rPr>
              <a:t> Inhibitor-like </a:t>
            </a:r>
            <a:r>
              <a:rPr lang="en-US" sz="1200" b="0" u="none" kern="1200" baseline="0" dirty="0" err="1" smtClean="0">
                <a:solidFill>
                  <a:schemeClr val="tx1"/>
                </a:solidFill>
                <a:latin typeface="+mn-lt"/>
                <a:ea typeface="+mn-ea"/>
                <a:cs typeface="+mn-cs"/>
              </a:rPr>
              <a:t>cysteine</a:t>
            </a:r>
            <a:r>
              <a:rPr lang="en-US" sz="1200" b="0" u="none" kern="1200" baseline="0" dirty="0" smtClean="0">
                <a:solidFill>
                  <a:schemeClr val="tx1"/>
                </a:solidFill>
                <a:latin typeface="+mn-lt"/>
                <a:ea typeface="+mn-ea"/>
                <a:cs typeface="+mn-cs"/>
              </a:rPr>
              <a:t> rich- </a:t>
            </a:r>
            <a:r>
              <a:rPr lang="en-US" sz="1200" kern="1200" dirty="0" smtClean="0">
                <a:solidFill>
                  <a:schemeClr val="tx1"/>
                </a:solidFill>
                <a:latin typeface="+mn-lt"/>
                <a:ea typeface="+mn-ea"/>
                <a:cs typeface="+mn-cs"/>
              </a:rPr>
              <a:t>This family contains </a:t>
            </a:r>
            <a:r>
              <a:rPr lang="en-US" sz="1200" kern="1200" dirty="0" err="1" smtClean="0">
                <a:solidFill>
                  <a:schemeClr val="tx1"/>
                </a:solidFill>
                <a:latin typeface="+mn-lt"/>
                <a:ea typeface="+mn-ea"/>
                <a:cs typeface="+mn-cs"/>
              </a:rPr>
              <a:t>trypsin</a:t>
            </a:r>
            <a:r>
              <a:rPr lang="en-US" sz="1200" kern="1200" dirty="0" smtClean="0">
                <a:solidFill>
                  <a:schemeClr val="tx1"/>
                </a:solidFill>
                <a:latin typeface="+mn-lt"/>
                <a:ea typeface="+mn-ea"/>
                <a:cs typeface="+mn-cs"/>
              </a:rPr>
              <a:t> inhibitors as well as a domain found in many extracellular proteins.</a:t>
            </a:r>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A615E39D-F1D7-6449-8A5C-4EBBCCD71E58}"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a:t>
            </a:r>
            <a:r>
              <a:rPr lang="en-US" baseline="0" dirty="0" smtClean="0"/>
              <a:t> </a:t>
            </a:r>
            <a:r>
              <a:rPr lang="en-US" dirty="0" smtClean="0"/>
              <a:t>Blue</a:t>
            </a:r>
            <a:r>
              <a:rPr lang="en-US" baseline="0" dirty="0" smtClean="0"/>
              <a:t> when oxygenated, grayish when not. Contains many proteins. When clotting happens, </a:t>
            </a:r>
            <a:r>
              <a:rPr lang="en-US" baseline="0" dirty="0" err="1" smtClean="0"/>
              <a:t>hemocytes</a:t>
            </a:r>
            <a:r>
              <a:rPr lang="en-US" baseline="0" dirty="0" smtClean="0"/>
              <a:t> (cells that hold </a:t>
            </a:r>
            <a:r>
              <a:rPr lang="en-US" baseline="0" dirty="0" err="1" smtClean="0"/>
              <a:t>hemolectin</a:t>
            </a:r>
            <a:r>
              <a:rPr lang="en-US" baseline="0" dirty="0" smtClean="0"/>
              <a:t>) and fat body fragments rush to area to combine with fibers. </a:t>
            </a:r>
            <a:r>
              <a:rPr lang="en-US" baseline="0" dirty="0" err="1" smtClean="0"/>
              <a:t>Hemolymph</a:t>
            </a:r>
            <a:r>
              <a:rPr lang="en-US" baseline="0" dirty="0" smtClean="0"/>
              <a:t> </a:t>
            </a:r>
            <a:r>
              <a:rPr lang="en-US" baseline="0" dirty="0" smtClean="0"/>
              <a:t>initially entraps bacteria which are then ingested (</a:t>
            </a:r>
            <a:r>
              <a:rPr lang="en-US" baseline="0" dirty="0" err="1" smtClean="0"/>
              <a:t>phagocytosis</a:t>
            </a:r>
            <a:r>
              <a:rPr lang="en-US" baseline="0" dirty="0" smtClean="0"/>
              <a:t>) by </a:t>
            </a:r>
            <a:r>
              <a:rPr lang="en-US" baseline="0" dirty="0" err="1" smtClean="0"/>
              <a:t>Hemocytes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A615E39D-F1D7-6449-8A5C-4EBBCCD71E58}"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fibers are intact,</a:t>
            </a:r>
            <a:r>
              <a:rPr lang="en-US" baseline="0" dirty="0" smtClean="0"/>
              <a:t> but the </a:t>
            </a:r>
            <a:r>
              <a:rPr lang="en-US" baseline="0" dirty="0" err="1" smtClean="0"/>
              <a:t>hemocytes</a:t>
            </a:r>
            <a:r>
              <a:rPr lang="en-US" baseline="0" dirty="0" smtClean="0"/>
              <a:t> are missing.</a:t>
            </a:r>
            <a:endParaRPr lang="en-US" dirty="0"/>
          </a:p>
        </p:txBody>
      </p:sp>
      <p:sp>
        <p:nvSpPr>
          <p:cNvPr id="4" name="Slide Number Placeholder 3"/>
          <p:cNvSpPr>
            <a:spLocks noGrp="1"/>
          </p:cNvSpPr>
          <p:nvPr>
            <p:ph type="sldNum" sz="quarter" idx="10"/>
          </p:nvPr>
        </p:nvSpPr>
        <p:spPr/>
        <p:txBody>
          <a:bodyPr/>
          <a:lstStyle/>
          <a:p>
            <a:fld id="{A615E39D-F1D7-6449-8A5C-4EBBCCD71E58}"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Melanotic</a:t>
            </a:r>
            <a:r>
              <a:rPr lang="en-US" dirty="0" smtClean="0"/>
              <a:t> masses</a:t>
            </a:r>
            <a:r>
              <a:rPr lang="en-US" baseline="0" dirty="0" smtClean="0"/>
              <a:t> mostly linked to </a:t>
            </a:r>
            <a:r>
              <a:rPr lang="en-US" baseline="0" dirty="0" err="1" smtClean="0"/>
              <a:t>hemocyte</a:t>
            </a:r>
            <a:r>
              <a:rPr lang="en-US" baseline="0" dirty="0" smtClean="0"/>
              <a:t>-mediated immune response (small mass, usually not invasive)</a:t>
            </a:r>
          </a:p>
        </p:txBody>
      </p:sp>
      <p:sp>
        <p:nvSpPr>
          <p:cNvPr id="4" name="Slide Number Placeholder 3"/>
          <p:cNvSpPr>
            <a:spLocks noGrp="1"/>
          </p:cNvSpPr>
          <p:nvPr>
            <p:ph type="sldNum" sz="quarter" idx="10"/>
          </p:nvPr>
        </p:nvSpPr>
        <p:spPr/>
        <p:txBody>
          <a:bodyPr/>
          <a:lstStyle/>
          <a:p>
            <a:fld id="{A615E39D-F1D7-6449-8A5C-4EBBCCD71E58}"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Large deletions are most likely to form inhibitors in humans.</a:t>
            </a:r>
          </a:p>
          <a:p>
            <a:r>
              <a:rPr lang="en-US" baseline="0" dirty="0" smtClean="0"/>
              <a:t>In an </a:t>
            </a:r>
            <a:r>
              <a:rPr lang="en-US" baseline="0" dirty="0" err="1" smtClean="0"/>
              <a:t>Hml</a:t>
            </a:r>
            <a:r>
              <a:rPr lang="en-US" baseline="0" dirty="0" smtClean="0"/>
              <a:t>-mutated fly, I plan to look at the expression of proteins that are key in immunity. It is known that some types of severe cases of hemophilia create an antibody to the F8 concentrates given to them. This shows us that there may be an over-active immune system at play.</a:t>
            </a:r>
            <a:endParaRPr lang="en-US" dirty="0"/>
          </a:p>
        </p:txBody>
      </p:sp>
      <p:sp>
        <p:nvSpPr>
          <p:cNvPr id="4" name="Slide Number Placeholder 3"/>
          <p:cNvSpPr>
            <a:spLocks noGrp="1"/>
          </p:cNvSpPr>
          <p:nvPr>
            <p:ph type="sldNum" sz="quarter" idx="10"/>
          </p:nvPr>
        </p:nvSpPr>
        <p:spPr/>
        <p:txBody>
          <a:bodyPr/>
          <a:lstStyle/>
          <a:p>
            <a:fld id="{A615E39D-F1D7-6449-8A5C-4EBBCCD71E58}"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the </a:t>
            </a:r>
            <a:endParaRPr lang="en-US" dirty="0"/>
          </a:p>
        </p:txBody>
      </p:sp>
      <p:sp>
        <p:nvSpPr>
          <p:cNvPr id="4" name="Slide Number Placeholder 3"/>
          <p:cNvSpPr>
            <a:spLocks noGrp="1"/>
          </p:cNvSpPr>
          <p:nvPr>
            <p:ph type="sldNum" sz="quarter" idx="10"/>
          </p:nvPr>
        </p:nvSpPr>
        <p:spPr/>
        <p:txBody>
          <a:bodyPr/>
          <a:lstStyle/>
          <a:p>
            <a:fld id="{A615E39D-F1D7-6449-8A5C-4EBBCCD71E5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04D7D-C2B8-B24B-93A4-2BFE9087E7BA}" type="datetimeFigureOut">
              <a:rPr lang="en-US" smtClean="0"/>
              <a:pPr/>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04D7D-C2B8-B24B-93A4-2BFE9087E7BA}" type="datetimeFigureOut">
              <a:rPr lang="en-US" smtClean="0"/>
              <a:pPr/>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04D7D-C2B8-B24B-93A4-2BFE9087E7BA}" type="datetimeFigureOut">
              <a:rPr lang="en-US" smtClean="0"/>
              <a:pPr/>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04D7D-C2B8-B24B-93A4-2BFE9087E7BA}" type="datetimeFigureOut">
              <a:rPr lang="en-US" smtClean="0"/>
              <a:pPr/>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04D7D-C2B8-B24B-93A4-2BFE9087E7BA}" type="datetimeFigureOut">
              <a:rPr lang="en-US" smtClean="0"/>
              <a:pPr/>
              <a:t>5/19/13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04D7D-C2B8-B24B-93A4-2BFE9087E7BA}" type="datetimeFigureOut">
              <a:rPr lang="en-US" smtClean="0"/>
              <a:pPr/>
              <a:t>5/19/13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04D7D-C2B8-B24B-93A4-2BFE9087E7BA}" type="datetimeFigureOut">
              <a:rPr lang="en-US" smtClean="0"/>
              <a:pPr/>
              <a:t>5/19/13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404D7D-C2B8-B24B-93A4-2BFE9087E7BA}" type="datetimeFigureOut">
              <a:rPr lang="en-US" smtClean="0"/>
              <a:pPr/>
              <a:t>5/19/13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04D7D-C2B8-B24B-93A4-2BFE9087E7BA}" type="datetimeFigureOut">
              <a:rPr lang="en-US" smtClean="0"/>
              <a:pPr/>
              <a:t>5/19/13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04D7D-C2B8-B24B-93A4-2BFE9087E7BA}" type="datetimeFigureOut">
              <a:rPr lang="en-US" smtClean="0"/>
              <a:pPr/>
              <a:t>5/19/13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04D7D-C2B8-B24B-93A4-2BFE9087E7BA}" type="datetimeFigureOut">
              <a:rPr lang="en-US" smtClean="0"/>
              <a:pPr/>
              <a:t>5/19/13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88E5F-786D-7343-9E44-0F1A27F15A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04D7D-C2B8-B24B-93A4-2BFE9087E7BA}" type="datetimeFigureOut">
              <a:rPr lang="en-US" smtClean="0"/>
              <a:pPr/>
              <a:t>5/19/13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88E5F-786D-7343-9E44-0F1A27F15A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bi.ac.uk/Tools/services/web/toolresult.ebi?jobId=clustalw2-I20130506-152125-0784-8017202-pg&amp;tool=clustalw2&amp;showColors=tr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lood2.jpg"/>
          <p:cNvPicPr>
            <a:picLocks noChangeAspect="1"/>
          </p:cNvPicPr>
          <p:nvPr/>
        </p:nvPicPr>
        <p:blipFill>
          <a:blip r:embed="rId2">
            <a:alphaModFix amt="79000"/>
          </a:blip>
          <a:stretch>
            <a:fillRect/>
          </a:stretch>
        </p:blipFill>
        <p:spPr>
          <a:xfrm>
            <a:off x="0" y="-1"/>
            <a:ext cx="9154584" cy="7323667"/>
          </a:xfrm>
          <a:prstGeom prst="rect">
            <a:avLst/>
          </a:prstGeom>
          <a:solidFill>
            <a:schemeClr val="bg1"/>
          </a:solidFill>
          <a:effectLst/>
        </p:spPr>
      </p:pic>
      <p:sp>
        <p:nvSpPr>
          <p:cNvPr id="2" name="Title 1"/>
          <p:cNvSpPr>
            <a:spLocks noGrp="1"/>
          </p:cNvSpPr>
          <p:nvPr>
            <p:ph type="ctrTitle"/>
          </p:nvPr>
        </p:nvSpPr>
        <p:spPr/>
        <p:txBody>
          <a:bodyPr/>
          <a:lstStyle/>
          <a:p>
            <a:r>
              <a:rPr lang="en-US" b="1" dirty="0" smtClean="0">
                <a:latin typeface="Arial"/>
                <a:cs typeface="Arial"/>
              </a:rPr>
              <a:t>Hemophilia A and Coagulation Factor 8 </a:t>
            </a:r>
            <a:endParaRPr lang="en-US" b="1" dirty="0">
              <a:latin typeface="Arial"/>
              <a:cs typeface="Arial"/>
            </a:endParaRPr>
          </a:p>
        </p:txBody>
      </p:sp>
      <p:sp>
        <p:nvSpPr>
          <p:cNvPr id="3" name="Subtitle 2"/>
          <p:cNvSpPr>
            <a:spLocks noGrp="1"/>
          </p:cNvSpPr>
          <p:nvPr>
            <p:ph type="subTitle" idx="1"/>
          </p:nvPr>
        </p:nvSpPr>
        <p:spPr/>
        <p:txBody>
          <a:bodyPr/>
          <a:lstStyle/>
          <a:p>
            <a:r>
              <a:rPr lang="en-US" b="1" dirty="0" smtClean="0">
                <a:solidFill>
                  <a:schemeClr val="tx1"/>
                </a:solidFill>
                <a:latin typeface="Arial"/>
                <a:cs typeface="Arial"/>
              </a:rPr>
              <a:t>Allison Christensen</a:t>
            </a:r>
            <a:endParaRPr lang="en-US" b="1" dirty="0">
              <a:solidFill>
                <a:schemeClr val="tx1"/>
              </a:solidFill>
              <a:latin typeface="Arial"/>
              <a:cs typeface="Arial"/>
            </a:endParaRPr>
          </a:p>
        </p:txBody>
      </p:sp>
      <p:sp>
        <p:nvSpPr>
          <p:cNvPr id="5" name="TextBox 4"/>
          <p:cNvSpPr txBox="1"/>
          <p:nvPr/>
        </p:nvSpPr>
        <p:spPr>
          <a:xfrm>
            <a:off x="0" y="6858000"/>
            <a:ext cx="9154584" cy="369332"/>
          </a:xfrm>
          <a:prstGeom prst="rect">
            <a:avLst/>
          </a:prstGeom>
          <a:noFill/>
        </p:spPr>
        <p:txBody>
          <a:bodyPr wrap="square" rtlCol="0">
            <a:spAutoFit/>
          </a:bodyPr>
          <a:lstStyle/>
          <a:p>
            <a:r>
              <a:rPr lang="en-US" dirty="0" smtClean="0"/>
              <a:t>http://www.interactive-biology.com/wp-content/uploads/2012/07/RedBloodCells3.jpg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Phenotypes of mutant </a:t>
            </a:r>
            <a:r>
              <a:rPr lang="en-US" dirty="0" err="1" smtClean="0">
                <a:latin typeface="Arial"/>
                <a:cs typeface="Arial"/>
              </a:rPr>
              <a:t>Hml</a:t>
            </a:r>
            <a:r>
              <a:rPr lang="en-US" dirty="0" smtClean="0">
                <a:latin typeface="Arial"/>
                <a:cs typeface="Arial"/>
              </a:rPr>
              <a:t> gene in Drosophila melanogaster</a:t>
            </a:r>
            <a:endParaRPr lang="en-US" dirty="0">
              <a:latin typeface="Arial"/>
              <a:cs typeface="Arial"/>
            </a:endParaRPr>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latin typeface="Arial"/>
                <a:cs typeface="Arial"/>
              </a:rPr>
              <a:t>Mutants in </a:t>
            </a:r>
            <a:r>
              <a:rPr lang="en-US" dirty="0" err="1" smtClean="0">
                <a:latin typeface="Arial"/>
                <a:cs typeface="Arial"/>
              </a:rPr>
              <a:t>Hml</a:t>
            </a:r>
            <a:r>
              <a:rPr lang="en-US" dirty="0" smtClean="0">
                <a:latin typeface="Arial"/>
                <a:cs typeface="Arial"/>
              </a:rPr>
              <a:t> allow the flies to live but they cannot clot their </a:t>
            </a:r>
            <a:r>
              <a:rPr lang="en-US" dirty="0" err="1" smtClean="0">
                <a:latin typeface="Arial"/>
                <a:cs typeface="Arial"/>
              </a:rPr>
              <a:t>hemolymph</a:t>
            </a:r>
            <a:r>
              <a:rPr lang="en-US" dirty="0" smtClean="0">
                <a:latin typeface="Arial"/>
                <a:cs typeface="Arial"/>
              </a:rPr>
              <a:t> properly</a:t>
            </a:r>
          </a:p>
        </p:txBody>
      </p:sp>
      <p:pic>
        <p:nvPicPr>
          <p:cNvPr id="4" name="Picture 3" descr="Screen shot 2013-05-06 at 5.21.43 AM.png"/>
          <p:cNvPicPr>
            <a:picLocks noChangeAspect="1"/>
          </p:cNvPicPr>
          <p:nvPr/>
        </p:nvPicPr>
        <p:blipFill>
          <a:blip r:embed="rId3"/>
          <a:stretch>
            <a:fillRect/>
          </a:stretch>
        </p:blipFill>
        <p:spPr>
          <a:xfrm>
            <a:off x="1524000" y="2770683"/>
            <a:ext cx="5854700" cy="35623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Hypothesis: The F5/8 domain is important for clotting</a:t>
            </a:r>
            <a:endParaRPr lang="en-US" dirty="0">
              <a:latin typeface="Arial"/>
              <a:cs typeface="Arial"/>
            </a:endParaRPr>
          </a:p>
        </p:txBody>
      </p:sp>
      <p:sp>
        <p:nvSpPr>
          <p:cNvPr id="3" name="Content Placeholder 2"/>
          <p:cNvSpPr>
            <a:spLocks noGrp="1"/>
          </p:cNvSpPr>
          <p:nvPr>
            <p:ph idx="1"/>
          </p:nvPr>
        </p:nvSpPr>
        <p:spPr>
          <a:xfrm>
            <a:off x="457200" y="1604169"/>
            <a:ext cx="8229600" cy="2379662"/>
          </a:xfrm>
        </p:spPr>
        <p:txBody>
          <a:bodyPr>
            <a:normAutofit fontScale="77500" lnSpcReduction="20000"/>
          </a:bodyPr>
          <a:lstStyle/>
          <a:p>
            <a:pPr>
              <a:buNone/>
            </a:pPr>
            <a:r>
              <a:rPr lang="en-US" dirty="0" smtClean="0">
                <a:latin typeface="Arial"/>
                <a:cs typeface="Arial"/>
              </a:rPr>
              <a:t>Questions to test:  When the F5/8 domains are mutated, does the </a:t>
            </a:r>
            <a:r>
              <a:rPr lang="en-US" dirty="0" err="1" smtClean="0">
                <a:latin typeface="Arial"/>
                <a:cs typeface="Arial"/>
              </a:rPr>
              <a:t>hemolymph</a:t>
            </a:r>
            <a:r>
              <a:rPr lang="en-US" dirty="0" smtClean="0">
                <a:latin typeface="Arial"/>
                <a:cs typeface="Arial"/>
              </a:rPr>
              <a:t> still clot normally? </a:t>
            </a:r>
          </a:p>
          <a:p>
            <a:pPr>
              <a:buNone/>
            </a:pPr>
            <a:r>
              <a:rPr lang="en-US" dirty="0" smtClean="0">
                <a:latin typeface="Arial"/>
                <a:cs typeface="Arial"/>
              </a:rPr>
              <a:t>F5/8 most conserved domain in </a:t>
            </a:r>
            <a:r>
              <a:rPr lang="en-US" dirty="0" err="1" smtClean="0">
                <a:latin typeface="Arial"/>
                <a:cs typeface="Arial"/>
              </a:rPr>
              <a:t>Hml</a:t>
            </a:r>
            <a:endParaRPr lang="en-US" dirty="0" smtClean="0">
              <a:latin typeface="Arial"/>
              <a:cs typeface="Arial"/>
            </a:endParaRPr>
          </a:p>
          <a:p>
            <a:pPr>
              <a:buNone/>
            </a:pPr>
            <a:r>
              <a:rPr lang="en-US" dirty="0" smtClean="0">
                <a:latin typeface="Arial"/>
                <a:cs typeface="Arial"/>
              </a:rPr>
              <a:t>Knock out F5/8 domain in </a:t>
            </a:r>
            <a:r>
              <a:rPr lang="en-US" dirty="0" err="1" smtClean="0">
                <a:latin typeface="Arial"/>
                <a:cs typeface="Arial"/>
              </a:rPr>
              <a:t>Hml</a:t>
            </a:r>
            <a:r>
              <a:rPr lang="en-US" dirty="0" smtClean="0">
                <a:latin typeface="Arial"/>
                <a:cs typeface="Arial"/>
              </a:rPr>
              <a:t> flies using </a:t>
            </a:r>
            <a:r>
              <a:rPr lang="en-US" dirty="0" err="1" smtClean="0">
                <a:latin typeface="Arial"/>
                <a:cs typeface="Arial"/>
              </a:rPr>
              <a:t>RNAi</a:t>
            </a:r>
            <a:endParaRPr lang="en-US" dirty="0" smtClean="0">
              <a:latin typeface="Arial"/>
              <a:cs typeface="Arial"/>
            </a:endParaRPr>
          </a:p>
          <a:p>
            <a:pPr>
              <a:buNone/>
            </a:pPr>
            <a:r>
              <a:rPr lang="en-US" dirty="0" smtClean="0">
                <a:latin typeface="Arial"/>
                <a:cs typeface="Arial"/>
              </a:rPr>
              <a:t>Wound flies</a:t>
            </a:r>
          </a:p>
          <a:p>
            <a:pPr>
              <a:buNone/>
            </a:pPr>
            <a:r>
              <a:rPr lang="en-US" dirty="0" smtClean="0">
                <a:latin typeface="Arial"/>
                <a:cs typeface="Arial"/>
              </a:rPr>
              <a:t>Compare wound in WT to defective flies over time</a:t>
            </a:r>
          </a:p>
          <a:p>
            <a:endParaRPr lang="en-US" dirty="0"/>
          </a:p>
        </p:txBody>
      </p:sp>
      <p:sp>
        <p:nvSpPr>
          <p:cNvPr id="9" name="Rectangle 8"/>
          <p:cNvSpPr/>
          <p:nvPr/>
        </p:nvSpPr>
        <p:spPr>
          <a:xfrm>
            <a:off x="1524000" y="3983831"/>
            <a:ext cx="5613400" cy="2467769"/>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93700" y="4622800"/>
            <a:ext cx="1130300" cy="646331"/>
          </a:xfrm>
          <a:prstGeom prst="rect">
            <a:avLst/>
          </a:prstGeom>
          <a:noFill/>
        </p:spPr>
        <p:txBody>
          <a:bodyPr wrap="square" rtlCol="0">
            <a:spAutoFit/>
          </a:bodyPr>
          <a:lstStyle/>
          <a:p>
            <a:r>
              <a:rPr lang="en-US" dirty="0" smtClean="0"/>
              <a:t>Wound size</a:t>
            </a:r>
            <a:endParaRPr lang="en-US" dirty="0"/>
          </a:p>
        </p:txBody>
      </p:sp>
      <p:sp>
        <p:nvSpPr>
          <p:cNvPr id="11" name="TextBox 10"/>
          <p:cNvSpPr txBox="1"/>
          <p:nvPr/>
        </p:nvSpPr>
        <p:spPr>
          <a:xfrm>
            <a:off x="4216400" y="6451600"/>
            <a:ext cx="1092200" cy="369332"/>
          </a:xfrm>
          <a:prstGeom prst="rect">
            <a:avLst/>
          </a:prstGeom>
          <a:noFill/>
        </p:spPr>
        <p:txBody>
          <a:bodyPr wrap="square" rtlCol="0">
            <a:spAutoFit/>
          </a:bodyPr>
          <a:lstStyle/>
          <a:p>
            <a:r>
              <a:rPr lang="en-US" dirty="0" smtClean="0"/>
              <a:t>Hours</a:t>
            </a:r>
            <a:endParaRPr lang="en-US" dirty="0"/>
          </a:p>
        </p:txBody>
      </p:sp>
      <p:cxnSp>
        <p:nvCxnSpPr>
          <p:cNvPr id="13" name="Straight Connector 12"/>
          <p:cNvCxnSpPr/>
          <p:nvPr/>
        </p:nvCxnSpPr>
        <p:spPr>
          <a:xfrm>
            <a:off x="1524000" y="4406900"/>
            <a:ext cx="2692400" cy="20447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a:off x="1524000" y="4406900"/>
            <a:ext cx="5613400" cy="406400"/>
          </a:xfrm>
          <a:prstGeom prst="line">
            <a:avLst/>
          </a:prstGeom>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7454900" y="4813300"/>
            <a:ext cx="215900" cy="24526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Rectangle 17"/>
          <p:cNvSpPr/>
          <p:nvPr/>
        </p:nvSpPr>
        <p:spPr>
          <a:xfrm>
            <a:off x="7454900" y="4254896"/>
            <a:ext cx="215900" cy="2452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TextBox 18"/>
          <p:cNvSpPr txBox="1"/>
          <p:nvPr/>
        </p:nvSpPr>
        <p:spPr>
          <a:xfrm>
            <a:off x="7302500" y="4213135"/>
            <a:ext cx="1600200" cy="1200329"/>
          </a:xfrm>
          <a:prstGeom prst="rect">
            <a:avLst/>
          </a:prstGeom>
          <a:noFill/>
          <a:ln w="25400">
            <a:solidFill>
              <a:schemeClr val="tx1"/>
            </a:solidFill>
          </a:ln>
        </p:spPr>
        <p:txBody>
          <a:bodyPr wrap="square" rtlCol="0">
            <a:spAutoFit/>
          </a:bodyPr>
          <a:lstStyle/>
          <a:p>
            <a:r>
              <a:rPr lang="en-US" dirty="0" smtClean="0"/>
              <a:t>	Mutant</a:t>
            </a:r>
          </a:p>
          <a:p>
            <a:endParaRPr lang="en-US" dirty="0" smtClean="0"/>
          </a:p>
          <a:p>
            <a:r>
              <a:rPr lang="en-US" dirty="0" smtClean="0"/>
              <a:t>	WT</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7823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Amino acids targets</a:t>
            </a:r>
            <a:endParaRPr lang="en-US" dirty="0">
              <a:latin typeface="Arial"/>
              <a:cs typeface="Arial"/>
            </a:endParaRPr>
          </a:p>
        </p:txBody>
      </p:sp>
      <p:pic>
        <p:nvPicPr>
          <p:cNvPr id="4" name="Content Placeholder 3" descr="Screen shot 2013-05-06 at 9.24.17 AM.png"/>
          <p:cNvPicPr>
            <a:picLocks noGrp="1" noChangeAspect="1"/>
          </p:cNvPicPr>
          <p:nvPr>
            <p:ph idx="1"/>
          </p:nvPr>
        </p:nvPicPr>
        <p:blipFill>
          <a:blip r:embed="rId2"/>
          <a:srcRect l="3433" r="2340" b="74208"/>
          <a:stretch>
            <a:fillRect/>
          </a:stretch>
        </p:blipFill>
        <p:spPr>
          <a:xfrm>
            <a:off x="165100" y="2768600"/>
            <a:ext cx="8686800" cy="2006600"/>
          </a:xfrm>
        </p:spPr>
      </p:pic>
      <p:sp>
        <p:nvSpPr>
          <p:cNvPr id="22" name="Rectangle 21"/>
          <p:cNvSpPr/>
          <p:nvPr/>
        </p:nvSpPr>
        <p:spPr>
          <a:xfrm>
            <a:off x="5473700" y="2768600"/>
            <a:ext cx="330200" cy="16129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43400" y="2768600"/>
            <a:ext cx="152400" cy="16129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156200" y="2768600"/>
            <a:ext cx="127000" cy="1612900"/>
          </a:xfrm>
          <a:prstGeom prst="rect">
            <a:avLst/>
          </a:prstGeom>
          <a:noFill/>
          <a:ln w="254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565900" y="2768600"/>
            <a:ext cx="177800" cy="1612900"/>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105"/>
            <a:ext cx="8229600" cy="1143000"/>
          </a:xfrm>
        </p:spPr>
        <p:txBody>
          <a:bodyPr>
            <a:normAutofit fontScale="90000"/>
          </a:bodyPr>
          <a:lstStyle/>
          <a:p>
            <a:r>
              <a:rPr lang="en-US" dirty="0" smtClean="0">
                <a:latin typeface="Arial"/>
                <a:cs typeface="Arial"/>
              </a:rPr>
              <a:t>Hypothesis: Immune response is important for blood clotting or </a:t>
            </a:r>
            <a:r>
              <a:rPr lang="en-US" dirty="0" err="1" smtClean="0">
                <a:latin typeface="Arial"/>
                <a:cs typeface="Arial"/>
              </a:rPr>
              <a:t>Hml</a:t>
            </a:r>
            <a:r>
              <a:rPr lang="en-US" dirty="0" smtClean="0">
                <a:latin typeface="Arial"/>
                <a:cs typeface="Arial"/>
              </a:rPr>
              <a:t> function</a:t>
            </a:r>
            <a:endParaRPr lang="en-US" dirty="0">
              <a:latin typeface="Arial"/>
              <a:cs typeface="Arial"/>
            </a:endParaRPr>
          </a:p>
        </p:txBody>
      </p:sp>
      <p:sp>
        <p:nvSpPr>
          <p:cNvPr id="3" name="Content Placeholder 2"/>
          <p:cNvSpPr>
            <a:spLocks noGrp="1"/>
          </p:cNvSpPr>
          <p:nvPr>
            <p:ph idx="1"/>
          </p:nvPr>
        </p:nvSpPr>
        <p:spPr>
          <a:xfrm>
            <a:off x="457200" y="3251200"/>
            <a:ext cx="8229600" cy="4525963"/>
          </a:xfrm>
        </p:spPr>
        <p:txBody>
          <a:bodyPr/>
          <a:lstStyle/>
          <a:p>
            <a:pPr>
              <a:buNone/>
            </a:pPr>
            <a:r>
              <a:rPr lang="en-US" dirty="0" smtClean="0">
                <a:latin typeface="Arial"/>
                <a:cs typeface="Arial"/>
              </a:rPr>
              <a:t>In mutated </a:t>
            </a:r>
            <a:r>
              <a:rPr lang="en-US" dirty="0" err="1" smtClean="0">
                <a:latin typeface="Arial"/>
                <a:cs typeface="Arial"/>
              </a:rPr>
              <a:t>Hml</a:t>
            </a:r>
            <a:r>
              <a:rPr lang="en-US" dirty="0" smtClean="0">
                <a:latin typeface="Arial"/>
                <a:cs typeface="Arial"/>
              </a:rPr>
              <a:t>, immune response is affected because the </a:t>
            </a:r>
            <a:r>
              <a:rPr lang="en-US" dirty="0" err="1" smtClean="0">
                <a:latin typeface="Arial"/>
                <a:cs typeface="Arial"/>
              </a:rPr>
              <a:t>hemocytes</a:t>
            </a:r>
            <a:r>
              <a:rPr lang="en-US" dirty="0" smtClean="0">
                <a:latin typeface="Arial"/>
                <a:cs typeface="Arial"/>
              </a:rPr>
              <a:t> that contain </a:t>
            </a:r>
            <a:r>
              <a:rPr lang="en-US" dirty="0" err="1" smtClean="0">
                <a:latin typeface="Arial"/>
                <a:cs typeface="Arial"/>
              </a:rPr>
              <a:t>Hml</a:t>
            </a:r>
            <a:r>
              <a:rPr lang="en-US" dirty="0" smtClean="0">
                <a:latin typeface="Arial"/>
                <a:cs typeface="Arial"/>
              </a:rPr>
              <a:t> ingest bacteria</a:t>
            </a:r>
            <a:endParaRPr lang="en-US" dirty="0">
              <a:latin typeface="Arial"/>
              <a:cs typeface="Aria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704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What factors are important for immune response in flies?</a:t>
            </a:r>
            <a:endParaRPr lang="en-US" dirty="0">
              <a:latin typeface="Arial"/>
              <a:cs typeface="Arial"/>
            </a:endParaRPr>
          </a:p>
        </p:txBody>
      </p:sp>
      <p:pic>
        <p:nvPicPr>
          <p:cNvPr id="4" name="Picture 3"/>
          <p:cNvPicPr>
            <a:picLocks noChangeAspect="1"/>
          </p:cNvPicPr>
          <p:nvPr/>
        </p:nvPicPr>
        <p:blipFill>
          <a:blip r:embed="rId2"/>
          <a:srcRect t="5191"/>
          <a:stretch>
            <a:fillRect/>
          </a:stretch>
        </p:blipFill>
        <p:spPr>
          <a:xfrm>
            <a:off x="812800" y="1482814"/>
            <a:ext cx="7416800" cy="5375186"/>
          </a:xfrm>
          <a:prstGeom prst="rect">
            <a:avLst/>
          </a:prstGeom>
        </p:spPr>
      </p:pic>
      <p:sp>
        <p:nvSpPr>
          <p:cNvPr id="3" name="Oval 2"/>
          <p:cNvSpPr/>
          <p:nvPr/>
        </p:nvSpPr>
        <p:spPr>
          <a:xfrm>
            <a:off x="812800" y="2286000"/>
            <a:ext cx="2023534" cy="21082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454400" y="5067300"/>
            <a:ext cx="1168400" cy="11049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134100" y="1993900"/>
            <a:ext cx="1485900" cy="14986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238750" y="5842000"/>
            <a:ext cx="1790700" cy="10160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270000" y="5067300"/>
            <a:ext cx="1401234" cy="110490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Psidin protein is essential for immune response</a:t>
            </a:r>
            <a:endParaRPr lang="en-US" dirty="0"/>
          </a:p>
        </p:txBody>
      </p:sp>
      <p:sp>
        <p:nvSpPr>
          <p:cNvPr id="5" name="Content Placeholder 4"/>
          <p:cNvSpPr>
            <a:spLocks noGrp="1"/>
          </p:cNvSpPr>
          <p:nvPr>
            <p:ph sz="half" idx="2"/>
          </p:nvPr>
        </p:nvSpPr>
        <p:spPr>
          <a:xfrm>
            <a:off x="4851400" y="3041570"/>
            <a:ext cx="3835400" cy="3302000"/>
          </a:xfrm>
        </p:spPr>
        <p:txBody>
          <a:bodyPr>
            <a:normAutofit/>
          </a:bodyPr>
          <a:lstStyle/>
          <a:p>
            <a:pPr>
              <a:buNone/>
            </a:pPr>
            <a:r>
              <a:rPr lang="en-US" dirty="0" smtClean="0">
                <a:latin typeface="Arial"/>
                <a:cs typeface="Arial"/>
              </a:rPr>
              <a:t>Phenotypes: </a:t>
            </a:r>
            <a:r>
              <a:rPr lang="en-US" dirty="0" err="1" smtClean="0">
                <a:latin typeface="Arial"/>
                <a:cs typeface="Arial"/>
              </a:rPr>
              <a:t>hemocytes</a:t>
            </a:r>
            <a:r>
              <a:rPr lang="en-US" dirty="0" smtClean="0">
                <a:latin typeface="Arial"/>
                <a:cs typeface="Arial"/>
              </a:rPr>
              <a:t> and </a:t>
            </a:r>
            <a:r>
              <a:rPr lang="en-US" dirty="0" err="1" smtClean="0">
                <a:latin typeface="Arial"/>
                <a:cs typeface="Arial"/>
              </a:rPr>
              <a:t>melanotic</a:t>
            </a:r>
            <a:r>
              <a:rPr lang="en-US" dirty="0" smtClean="0">
                <a:latin typeface="Arial"/>
                <a:cs typeface="Arial"/>
              </a:rPr>
              <a:t> mass</a:t>
            </a:r>
          </a:p>
          <a:p>
            <a:pPr>
              <a:buNone/>
            </a:pPr>
            <a:r>
              <a:rPr lang="en-US" dirty="0" smtClean="0">
                <a:latin typeface="Arial"/>
                <a:cs typeface="Arial"/>
              </a:rPr>
              <a:t>Regulates activation of immune response</a:t>
            </a:r>
          </a:p>
          <a:p>
            <a:pPr>
              <a:buNone/>
            </a:pPr>
            <a:r>
              <a:rPr lang="en-US" dirty="0" smtClean="0">
                <a:latin typeface="Arial"/>
                <a:cs typeface="Arial"/>
              </a:rPr>
              <a:t>Border follicle cell migration</a:t>
            </a:r>
          </a:p>
          <a:p>
            <a:endParaRPr lang="en-US" dirty="0"/>
          </a:p>
        </p:txBody>
      </p:sp>
      <p:sp>
        <p:nvSpPr>
          <p:cNvPr id="7" name="TextBox 6"/>
          <p:cNvSpPr txBox="1"/>
          <p:nvPr/>
        </p:nvSpPr>
        <p:spPr>
          <a:xfrm>
            <a:off x="457200" y="3041570"/>
            <a:ext cx="3822700" cy="3816430"/>
          </a:xfrm>
          <a:prstGeom prst="rect">
            <a:avLst/>
          </a:prstGeom>
          <a:noFill/>
        </p:spPr>
        <p:txBody>
          <a:bodyPr wrap="square" rtlCol="0">
            <a:spAutoFit/>
          </a:bodyPr>
          <a:lstStyle/>
          <a:p>
            <a:r>
              <a:rPr lang="en-US" sz="2800" dirty="0" err="1" smtClean="0">
                <a:latin typeface="Arial"/>
                <a:cs typeface="Arial"/>
              </a:rPr>
              <a:t>NatB</a:t>
            </a:r>
            <a:r>
              <a:rPr lang="en-US" sz="2800" dirty="0" smtClean="0">
                <a:latin typeface="Arial"/>
                <a:cs typeface="Arial"/>
              </a:rPr>
              <a:t> MDM20: 	Regulates 	</a:t>
            </a:r>
            <a:r>
              <a:rPr lang="en-US" sz="2800" dirty="0" err="1" smtClean="0">
                <a:latin typeface="Arial"/>
                <a:cs typeface="Arial"/>
              </a:rPr>
              <a:t>tropomyosin-actin</a:t>
            </a:r>
            <a:r>
              <a:rPr lang="en-US" sz="2800" dirty="0" smtClean="0">
                <a:latin typeface="Arial"/>
                <a:cs typeface="Arial"/>
              </a:rPr>
              <a:t> 	interactions</a:t>
            </a:r>
          </a:p>
          <a:p>
            <a:r>
              <a:rPr lang="en-US" sz="2800" dirty="0" smtClean="0">
                <a:latin typeface="Arial"/>
                <a:cs typeface="Arial"/>
              </a:rPr>
              <a:t>Human </a:t>
            </a:r>
            <a:r>
              <a:rPr lang="en-US" sz="2800" dirty="0" err="1" smtClean="0">
                <a:latin typeface="Arial"/>
                <a:cs typeface="Arial"/>
              </a:rPr>
              <a:t>ortholog</a:t>
            </a:r>
            <a:r>
              <a:rPr lang="en-US" sz="2800" dirty="0" smtClean="0">
                <a:latin typeface="Arial"/>
                <a:cs typeface="Arial"/>
              </a:rPr>
              <a:t>: 	NAA25; tied to 	autoimmunity in 	diabetes </a:t>
            </a:r>
          </a:p>
          <a:p>
            <a:endParaRPr lang="en-US" dirty="0"/>
          </a:p>
        </p:txBody>
      </p:sp>
      <p:pic>
        <p:nvPicPr>
          <p:cNvPr id="9" name="Content Placeholder 8" descr="Screen shot 2013-05-07 at 9.12.42 AM.png"/>
          <p:cNvPicPr>
            <a:picLocks noGrp="1" noChangeAspect="1"/>
          </p:cNvPicPr>
          <p:nvPr>
            <p:ph sz="half" idx="1"/>
          </p:nvPr>
        </p:nvPicPr>
        <p:blipFill>
          <a:blip r:embed="rId3"/>
          <a:srcRect t="-16192" b="-8086"/>
          <a:stretch>
            <a:fillRect/>
          </a:stretch>
        </p:blipFill>
        <p:spPr>
          <a:xfrm>
            <a:off x="457200" y="1663700"/>
            <a:ext cx="8229600" cy="1066800"/>
          </a:xfrm>
        </p:spPr>
      </p:pic>
      <p:sp>
        <p:nvSpPr>
          <p:cNvPr id="10" name="TextBox 9"/>
          <p:cNvSpPr txBox="1"/>
          <p:nvPr/>
        </p:nvSpPr>
        <p:spPr>
          <a:xfrm>
            <a:off x="7696200" y="6488668"/>
            <a:ext cx="1447800" cy="369332"/>
          </a:xfrm>
          <a:prstGeom prst="rect">
            <a:avLst/>
          </a:prstGeom>
          <a:noFill/>
        </p:spPr>
        <p:txBody>
          <a:bodyPr wrap="square" rtlCol="0">
            <a:spAutoFit/>
          </a:bodyPr>
          <a:lstStyle/>
          <a:p>
            <a:r>
              <a:rPr lang="en-US" dirty="0" smtClean="0"/>
              <a:t>string-</a:t>
            </a:r>
            <a:r>
              <a:rPr lang="en-US" dirty="0" err="1" smtClean="0"/>
              <a:t>db.org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2166" y="952500"/>
            <a:ext cx="8229600" cy="3306762"/>
          </a:xfrm>
        </p:spPr>
        <p:txBody>
          <a:bodyPr>
            <a:normAutofit lnSpcReduction="10000"/>
          </a:bodyPr>
          <a:lstStyle/>
          <a:p>
            <a:pPr>
              <a:buNone/>
            </a:pPr>
            <a:r>
              <a:rPr lang="en-US" dirty="0" smtClean="0">
                <a:latin typeface="Arial"/>
                <a:cs typeface="Arial"/>
              </a:rPr>
              <a:t>Create </a:t>
            </a:r>
            <a:r>
              <a:rPr lang="en-US" dirty="0" err="1" smtClean="0">
                <a:latin typeface="Arial"/>
                <a:cs typeface="Arial"/>
              </a:rPr>
              <a:t>Hml</a:t>
            </a:r>
            <a:r>
              <a:rPr lang="en-US" dirty="0" smtClean="0">
                <a:latin typeface="Arial"/>
                <a:cs typeface="Arial"/>
              </a:rPr>
              <a:t>-mutated fly with a large deletion</a:t>
            </a:r>
          </a:p>
          <a:p>
            <a:pPr>
              <a:buNone/>
            </a:pPr>
            <a:endParaRPr lang="en-US" dirty="0" smtClean="0">
              <a:latin typeface="Arial"/>
              <a:cs typeface="Arial"/>
            </a:endParaRPr>
          </a:p>
          <a:p>
            <a:pPr>
              <a:buNone/>
            </a:pPr>
            <a:r>
              <a:rPr lang="en-US" dirty="0" smtClean="0">
                <a:latin typeface="Arial"/>
                <a:cs typeface="Arial"/>
              </a:rPr>
              <a:t>Use a microarray</a:t>
            </a:r>
          </a:p>
          <a:p>
            <a:pPr>
              <a:buNone/>
            </a:pPr>
            <a:endParaRPr lang="en-US" dirty="0" smtClean="0">
              <a:latin typeface="Arial"/>
              <a:cs typeface="Arial"/>
            </a:endParaRPr>
          </a:p>
          <a:p>
            <a:pPr>
              <a:buNone/>
            </a:pPr>
            <a:r>
              <a:rPr lang="en-US" dirty="0" smtClean="0">
                <a:latin typeface="Arial"/>
                <a:cs typeface="Arial"/>
              </a:rPr>
              <a:t>Compare Psidin expression in mutated </a:t>
            </a:r>
            <a:r>
              <a:rPr lang="en-US" dirty="0" err="1" smtClean="0">
                <a:latin typeface="Arial"/>
                <a:cs typeface="Arial"/>
              </a:rPr>
              <a:t>Hml</a:t>
            </a:r>
            <a:r>
              <a:rPr lang="en-US" dirty="0" smtClean="0">
                <a:latin typeface="Arial"/>
                <a:cs typeface="Arial"/>
              </a:rPr>
              <a:t> flies to </a:t>
            </a:r>
            <a:r>
              <a:rPr lang="en-US" dirty="0" err="1" smtClean="0">
                <a:latin typeface="Arial"/>
                <a:cs typeface="Arial"/>
              </a:rPr>
              <a:t>wildtype</a:t>
            </a:r>
            <a:r>
              <a:rPr lang="en-US" dirty="0" smtClean="0">
                <a:latin typeface="Arial"/>
                <a:cs typeface="Arial"/>
              </a:rPr>
              <a:t> flies</a:t>
            </a:r>
          </a:p>
        </p:txBody>
      </p:sp>
      <p:graphicFrame>
        <p:nvGraphicFramePr>
          <p:cNvPr id="6" name="Table 5"/>
          <p:cNvGraphicFramePr>
            <a:graphicFrameLocks noGrp="1"/>
          </p:cNvGraphicFramePr>
          <p:nvPr/>
        </p:nvGraphicFramePr>
        <p:xfrm>
          <a:off x="1083732" y="4457700"/>
          <a:ext cx="6898642" cy="1834732"/>
        </p:xfrm>
        <a:graphic>
          <a:graphicData uri="http://schemas.openxmlformats.org/drawingml/2006/table">
            <a:tbl>
              <a:tblPr firstRow="1" bandRow="1">
                <a:tableStyleId>{5C22544A-7EE6-4342-B048-85BDC9FD1C3A}</a:tableStyleId>
              </a:tblPr>
              <a:tblGrid>
                <a:gridCol w="2590801"/>
                <a:gridCol w="2241974"/>
                <a:gridCol w="2065867"/>
              </a:tblGrid>
              <a:tr h="715427">
                <a:tc>
                  <a:txBody>
                    <a:bodyPr/>
                    <a:lstStyle/>
                    <a:p>
                      <a:endParaRPr lang="en-US" dirty="0"/>
                    </a:p>
                  </a:txBody>
                  <a:tcPr/>
                </a:tc>
                <a:tc>
                  <a:txBody>
                    <a:bodyPr/>
                    <a:lstStyle/>
                    <a:p>
                      <a:pPr algn="ctr"/>
                      <a:r>
                        <a:rPr lang="en-US" sz="2400" dirty="0" smtClean="0"/>
                        <a:t>Expression Psidin</a:t>
                      </a:r>
                      <a:endParaRPr lang="en-US" sz="2400" dirty="0"/>
                    </a:p>
                  </a:txBody>
                  <a:tcPr/>
                </a:tc>
                <a:tc>
                  <a:txBody>
                    <a:bodyPr/>
                    <a:lstStyle/>
                    <a:p>
                      <a:r>
                        <a:rPr lang="en-US" sz="2400" dirty="0" smtClean="0"/>
                        <a:t>Expression </a:t>
                      </a:r>
                      <a:r>
                        <a:rPr lang="en-US" sz="2400" dirty="0" err="1" smtClean="0"/>
                        <a:t>Hml</a:t>
                      </a:r>
                      <a:endParaRPr lang="en-US" sz="2400" dirty="0"/>
                    </a:p>
                  </a:txBody>
                  <a:tcPr/>
                </a:tc>
              </a:tr>
              <a:tr h="505886">
                <a:tc>
                  <a:txBody>
                    <a:bodyPr/>
                    <a:lstStyle/>
                    <a:p>
                      <a:r>
                        <a:rPr lang="en-US" sz="2400" dirty="0" smtClean="0"/>
                        <a:t>Normal </a:t>
                      </a:r>
                      <a:r>
                        <a:rPr lang="en-US" sz="2400" dirty="0" err="1" smtClean="0"/>
                        <a:t>Hml</a:t>
                      </a:r>
                      <a:endParaRPr lang="en-US" sz="2400" dirty="0"/>
                    </a:p>
                  </a:txBody>
                  <a:tcPr/>
                </a:tc>
                <a:tc>
                  <a:txBody>
                    <a:bodyPr/>
                    <a:lstStyle/>
                    <a:p>
                      <a:r>
                        <a:rPr lang="en-US" sz="2400" dirty="0" smtClean="0"/>
                        <a:t>Normal</a:t>
                      </a:r>
                      <a:endParaRPr lang="en-US" sz="2400" dirty="0"/>
                    </a:p>
                  </a:txBody>
                  <a:tcPr/>
                </a:tc>
                <a:tc>
                  <a:txBody>
                    <a:bodyPr/>
                    <a:lstStyle/>
                    <a:p>
                      <a:r>
                        <a:rPr lang="en-US" sz="2400" dirty="0" smtClean="0"/>
                        <a:t>Normal</a:t>
                      </a:r>
                      <a:endParaRPr lang="en-US" sz="2400" dirty="0"/>
                    </a:p>
                  </a:txBody>
                  <a:tcPr/>
                </a:tc>
              </a:tr>
              <a:tr h="505886">
                <a:tc>
                  <a:txBody>
                    <a:bodyPr/>
                    <a:lstStyle/>
                    <a:p>
                      <a:r>
                        <a:rPr lang="en-US" sz="2400" baseline="0" dirty="0" smtClean="0"/>
                        <a:t>Mutant </a:t>
                      </a:r>
                      <a:r>
                        <a:rPr lang="en-US" sz="2400" baseline="0" dirty="0" err="1" smtClean="0"/>
                        <a:t>Hml</a:t>
                      </a:r>
                      <a:endParaRPr lang="en-US" sz="2400" dirty="0"/>
                    </a:p>
                  </a:txBody>
                  <a:tcPr/>
                </a:tc>
                <a:tc>
                  <a:txBody>
                    <a:bodyPr/>
                    <a:lstStyle/>
                    <a:p>
                      <a:r>
                        <a:rPr lang="en-US" sz="2400" dirty="0" smtClean="0"/>
                        <a:t>Lower</a:t>
                      </a:r>
                      <a:endParaRPr lang="en-US" sz="2400" dirty="0"/>
                    </a:p>
                  </a:txBody>
                  <a:tcPr/>
                </a:tc>
                <a:tc>
                  <a:txBody>
                    <a:bodyPr/>
                    <a:lstStyle/>
                    <a:p>
                      <a:r>
                        <a:rPr lang="en-US" sz="2400" dirty="0" smtClean="0"/>
                        <a:t>Lower</a:t>
                      </a:r>
                      <a:endParaRPr lang="en-US" sz="2400"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0881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Future</a:t>
            </a:r>
            <a:endParaRPr lang="en-US" dirty="0">
              <a:latin typeface="Arial"/>
              <a:cs typeface="Arial"/>
            </a:endParaRPr>
          </a:p>
        </p:txBody>
      </p:sp>
      <p:pic>
        <p:nvPicPr>
          <p:cNvPr id="4" name="Picture 3" descr="future.jpg"/>
          <p:cNvPicPr>
            <a:picLocks noChangeAspect="1"/>
          </p:cNvPicPr>
          <p:nvPr/>
        </p:nvPicPr>
        <p:blipFill>
          <a:blip r:embed="rId3">
            <a:alphaModFix amt="26000"/>
          </a:blip>
          <a:srcRect r="32474"/>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a:buNone/>
            </a:pPr>
            <a:r>
              <a:rPr lang="en-US" dirty="0" smtClean="0">
                <a:latin typeface="Arial"/>
                <a:cs typeface="Arial"/>
              </a:rPr>
              <a:t>Complete expression tests for the other factors that may influence immunity in mutant </a:t>
            </a:r>
            <a:r>
              <a:rPr lang="en-US" dirty="0" err="1" smtClean="0">
                <a:latin typeface="Arial"/>
                <a:cs typeface="Arial"/>
              </a:rPr>
              <a:t>Hml</a:t>
            </a:r>
            <a:r>
              <a:rPr lang="en-US" dirty="0" smtClean="0">
                <a:latin typeface="Arial"/>
                <a:cs typeface="Arial"/>
              </a:rPr>
              <a:t> flies</a:t>
            </a:r>
          </a:p>
          <a:p>
            <a:pPr>
              <a:buNone/>
            </a:pPr>
            <a:endParaRPr lang="en-US" dirty="0" smtClean="0">
              <a:latin typeface="Arial"/>
              <a:cs typeface="Arial"/>
            </a:endParaRPr>
          </a:p>
          <a:p>
            <a:pPr>
              <a:buNone/>
            </a:pPr>
            <a:r>
              <a:rPr lang="en-US" dirty="0" smtClean="0">
                <a:latin typeface="Arial"/>
                <a:cs typeface="Arial"/>
              </a:rPr>
              <a:t>Understand how coagulation functions in drosophila to create new drug therapies for Hemophilia A</a:t>
            </a:r>
            <a:endParaRPr lang="en-US" dirty="0">
              <a:latin typeface="Arial"/>
              <a:cs typeface="Arial"/>
            </a:endParaRPr>
          </a:p>
        </p:txBody>
      </p:sp>
      <p:sp>
        <p:nvSpPr>
          <p:cNvPr id="5" name="TextBox 4"/>
          <p:cNvSpPr txBox="1"/>
          <p:nvPr/>
        </p:nvSpPr>
        <p:spPr>
          <a:xfrm>
            <a:off x="1405467" y="6519333"/>
            <a:ext cx="7738534" cy="369332"/>
          </a:xfrm>
          <a:prstGeom prst="rect">
            <a:avLst/>
          </a:prstGeom>
          <a:noFill/>
        </p:spPr>
        <p:txBody>
          <a:bodyPr wrap="square" rtlCol="0">
            <a:spAutoFit/>
          </a:bodyPr>
          <a:lstStyle/>
          <a:p>
            <a:r>
              <a:rPr lang="en-US" dirty="0" smtClean="0"/>
              <a:t>http://dawncompk.files.wordpress.com/2011/12/blood-samples-r543.jpg?w=670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(2013, 05 07). Multiple Sequence Alignment [Web Graphic]. Retrieved from </a:t>
            </a:r>
            <a:r>
              <a:rPr lang="en-US" dirty="0" smtClean="0">
                <a:hlinkClick r:id="rId2"/>
              </a:rPr>
              <a:t>http://www.ebi.ac.uk/Tools/services/web/toolresult.ebi?jobId=clustalw2-I20130506-152125-0784-8017202-pg&amp;tool=clustalw2&amp;showColors=true</a:t>
            </a:r>
            <a:endParaRPr lang="en-US" dirty="0" smtClean="0"/>
          </a:p>
          <a:p>
            <a:r>
              <a:rPr lang="en-US" dirty="0" err="1" smtClean="0"/>
              <a:t>Gouw</a:t>
            </a:r>
            <a:r>
              <a:rPr lang="en-US" dirty="0" smtClean="0"/>
              <a:t>, S. C., et al. (2012). F8 gene mutation type and inhibitor development in patients with severe hemophilia a: systematic review and meta-analysis. </a:t>
            </a:r>
            <a:r>
              <a:rPr lang="en-US" i="1" dirty="0" smtClean="0"/>
              <a:t>Blood, 119(12), 2922-34. </a:t>
            </a:r>
            <a:r>
              <a:rPr lang="en-US" i="1" dirty="0" err="1" smtClean="0"/>
              <a:t>doi</a:t>
            </a:r>
            <a:r>
              <a:rPr lang="en-US" i="1" dirty="0" smtClean="0"/>
              <a:t>: </a:t>
            </a:r>
            <a:r>
              <a:rPr lang="en-US" i="1" dirty="0" err="1" smtClean="0"/>
              <a:t>doi</a:t>
            </a:r>
            <a:r>
              <a:rPr lang="en-US" i="1" dirty="0" smtClean="0"/>
              <a:t>: 10.1182/blood-2011-09-379453</a:t>
            </a:r>
          </a:p>
          <a:p>
            <a:r>
              <a:rPr lang="en-US" dirty="0" smtClean="0"/>
              <a:t>Ahmad, S. (2007). Insect immunity: The </a:t>
            </a:r>
            <a:r>
              <a:rPr lang="en-US" dirty="0" err="1" smtClean="0"/>
              <a:t>psidin</a:t>
            </a:r>
            <a:r>
              <a:rPr lang="en-US" dirty="0" smtClean="0"/>
              <a:t> adventure. </a:t>
            </a:r>
            <a:r>
              <a:rPr lang="en-US" i="1" dirty="0" smtClean="0"/>
              <a:t>Immunology: Nature reviews, (7), 90-91. </a:t>
            </a:r>
            <a:r>
              <a:rPr lang="en-US" i="1" dirty="0" err="1" smtClean="0"/>
              <a:t>doi</a:t>
            </a:r>
            <a:r>
              <a:rPr lang="en-US" i="1" dirty="0" smtClean="0"/>
              <a:t>: doi:10.1038/nri2030</a:t>
            </a:r>
          </a:p>
          <a:p>
            <a:r>
              <a:rPr lang="en-US" dirty="0" err="1" smtClean="0"/>
              <a:t>Kisand</a:t>
            </a:r>
            <a:r>
              <a:rPr lang="en-US" dirty="0" smtClean="0"/>
              <a:t>, K., &amp; </a:t>
            </a:r>
            <a:r>
              <a:rPr lang="en-US" dirty="0" err="1" smtClean="0"/>
              <a:t>Uibo</a:t>
            </a:r>
            <a:r>
              <a:rPr lang="en-US" dirty="0" smtClean="0"/>
              <a:t>, R. (2012). </a:t>
            </a:r>
            <a:r>
              <a:rPr lang="en-US" dirty="0" err="1" smtClean="0"/>
              <a:t>Lada</a:t>
            </a:r>
            <a:r>
              <a:rPr lang="en-US" dirty="0" smtClean="0"/>
              <a:t> and t1d in </a:t>
            </a:r>
            <a:r>
              <a:rPr lang="en-US" dirty="0" err="1" smtClean="0"/>
              <a:t>estonian</a:t>
            </a:r>
            <a:r>
              <a:rPr lang="en-US" dirty="0" smtClean="0"/>
              <a:t> population - two different genetic risk profiles. </a:t>
            </a:r>
            <a:r>
              <a:rPr lang="en-US" i="1" dirty="0" err="1" smtClean="0"/>
              <a:t>Genetica</a:t>
            </a:r>
            <a:r>
              <a:rPr lang="en-US" i="1" dirty="0" smtClean="0"/>
              <a:t>, 497(2), 285-91. </a:t>
            </a:r>
            <a:r>
              <a:rPr lang="en-US" i="1" dirty="0" err="1" smtClean="0"/>
              <a:t>doi</a:t>
            </a:r>
            <a:r>
              <a:rPr lang="en-US" i="1" dirty="0" smtClean="0"/>
              <a:t>: </a:t>
            </a:r>
            <a:r>
              <a:rPr lang="en-US" i="1" dirty="0" err="1" smtClean="0"/>
              <a:t>doi</a:t>
            </a:r>
            <a:r>
              <a:rPr lang="en-US" i="1" dirty="0" smtClean="0"/>
              <a:t>: 10.1016/j.gene.2012.01.089.</a:t>
            </a:r>
          </a:p>
          <a:p>
            <a:r>
              <a:rPr lang="en-US" dirty="0" err="1" smtClean="0"/>
              <a:t>Minakhina</a:t>
            </a:r>
            <a:r>
              <a:rPr lang="en-US" dirty="0" smtClean="0"/>
              <a:t>, S., &amp; Steward, R. (2006). </a:t>
            </a:r>
            <a:r>
              <a:rPr lang="en-US" dirty="0" err="1" smtClean="0"/>
              <a:t>Melanotic</a:t>
            </a:r>
            <a:r>
              <a:rPr lang="en-US" dirty="0" smtClean="0"/>
              <a:t> mutants in drosophila: Pathways and phenotypes. </a:t>
            </a:r>
            <a:r>
              <a:rPr lang="en-US" i="1" dirty="0" smtClean="0"/>
              <a:t>Genetics, 174(1), 253-263. </a:t>
            </a:r>
            <a:r>
              <a:rPr lang="en-US" i="1" dirty="0" err="1" smtClean="0"/>
              <a:t>doi</a:t>
            </a:r>
            <a:r>
              <a:rPr lang="en-US" i="1" dirty="0" smtClean="0"/>
              <a:t>: </a:t>
            </a:r>
            <a:r>
              <a:rPr lang="en-US" i="1" dirty="0" err="1" smtClean="0"/>
              <a:t>doi</a:t>
            </a:r>
            <a:r>
              <a:rPr lang="en-US" i="1" dirty="0" smtClean="0"/>
              <a:t>: 10.1534/genetics.106.061978</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Hemophilia A</a:t>
            </a:r>
            <a:endParaRPr lang="en-US" dirty="0">
              <a:latin typeface="Arial"/>
              <a:cs typeface="Arial"/>
            </a:endParaRPr>
          </a:p>
        </p:txBody>
      </p:sp>
      <p:pic>
        <p:nvPicPr>
          <p:cNvPr id="7" name="Picture 6" descr="bleeding norm hemo.jpg"/>
          <p:cNvPicPr>
            <a:picLocks noChangeAspect="1"/>
          </p:cNvPicPr>
          <p:nvPr/>
        </p:nvPicPr>
        <p:blipFill>
          <a:blip r:embed="rId3"/>
          <a:srcRect l="10205" t="4137" r="3026" b="5713"/>
          <a:stretch>
            <a:fillRect/>
          </a:stretch>
        </p:blipFill>
        <p:spPr>
          <a:xfrm>
            <a:off x="698500" y="1417638"/>
            <a:ext cx="7586131" cy="4896150"/>
          </a:xfrm>
          <a:prstGeom prst="rect">
            <a:avLst/>
          </a:prstGeom>
        </p:spPr>
      </p:pic>
      <p:sp>
        <p:nvSpPr>
          <p:cNvPr id="8" name="TextBox 7"/>
          <p:cNvSpPr txBox="1"/>
          <p:nvPr/>
        </p:nvSpPr>
        <p:spPr>
          <a:xfrm>
            <a:off x="0" y="6488668"/>
            <a:ext cx="9144000" cy="369332"/>
          </a:xfrm>
          <a:prstGeom prst="rect">
            <a:avLst/>
          </a:prstGeom>
          <a:noFill/>
        </p:spPr>
        <p:txBody>
          <a:bodyPr wrap="square" rtlCol="0">
            <a:spAutoFit/>
          </a:bodyPr>
          <a:lstStyle/>
          <a:p>
            <a:r>
              <a:rPr lang="en-US" dirty="0" err="1" smtClean="0"/>
              <a:t>http://www.koate-dviusa.com/filebin/images/patient/about_hemophilia_a.jpg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Genetic Basis of Hemophilia A</a:t>
            </a:r>
            <a:endParaRPr lang="en-US" dirty="0">
              <a:latin typeface="Arial"/>
              <a:cs typeface="Arial"/>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a:cs typeface="Arial"/>
              </a:rPr>
              <a:t>Inherited X-linked recessive</a:t>
            </a:r>
          </a:p>
          <a:p>
            <a:r>
              <a:rPr lang="en-US" dirty="0" smtClean="0">
                <a:latin typeface="Arial"/>
                <a:cs typeface="Arial"/>
              </a:rPr>
              <a:t>30% result from random mutations</a:t>
            </a:r>
          </a:p>
          <a:p>
            <a:r>
              <a:rPr lang="en-US" dirty="0" smtClean="0">
                <a:latin typeface="Arial"/>
                <a:cs typeface="Arial"/>
              </a:rPr>
              <a:t>Cause - mutated coagulation Factor 8</a:t>
            </a:r>
          </a:p>
          <a:p>
            <a:r>
              <a:rPr lang="en-US" dirty="0" smtClean="0">
                <a:latin typeface="Arial"/>
                <a:cs typeface="Arial"/>
              </a:rPr>
              <a:t>Mild (reduced F8)</a:t>
            </a:r>
          </a:p>
          <a:p>
            <a:r>
              <a:rPr lang="en-US" dirty="0" smtClean="0">
                <a:latin typeface="Arial"/>
                <a:cs typeface="Arial"/>
              </a:rPr>
              <a:t>Moderate</a:t>
            </a:r>
          </a:p>
          <a:p>
            <a:r>
              <a:rPr lang="en-US" dirty="0" smtClean="0">
                <a:latin typeface="Arial"/>
                <a:cs typeface="Arial"/>
              </a:rPr>
              <a:t>Severe (little to no F8)</a:t>
            </a:r>
          </a:p>
          <a:p>
            <a:r>
              <a:rPr lang="en-US" dirty="0" smtClean="0">
                <a:latin typeface="Arial"/>
                <a:cs typeface="Arial"/>
              </a:rPr>
              <a:t>Mild or moderate - insertions, deletions or single base pair changes</a:t>
            </a:r>
          </a:p>
          <a:p>
            <a:r>
              <a:rPr lang="en-US" dirty="0" smtClean="0">
                <a:latin typeface="Arial"/>
                <a:cs typeface="Arial"/>
              </a:rPr>
              <a:t>Severe - large inversion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Treatment</a:t>
            </a:r>
            <a:endParaRPr lang="en-US" dirty="0">
              <a:latin typeface="Arial"/>
              <a:cs typeface="Arial"/>
            </a:endParaRPr>
          </a:p>
        </p:txBody>
      </p:sp>
      <p:sp>
        <p:nvSpPr>
          <p:cNvPr id="3" name="Content Placeholder 2"/>
          <p:cNvSpPr>
            <a:spLocks noGrp="1"/>
          </p:cNvSpPr>
          <p:nvPr>
            <p:ph idx="1"/>
          </p:nvPr>
        </p:nvSpPr>
        <p:spPr>
          <a:xfrm>
            <a:off x="457200" y="1600200"/>
            <a:ext cx="4334933" cy="4525963"/>
          </a:xfrm>
        </p:spPr>
        <p:txBody>
          <a:bodyPr>
            <a:normAutofit/>
          </a:bodyPr>
          <a:lstStyle/>
          <a:p>
            <a:pPr>
              <a:buNone/>
            </a:pPr>
            <a:r>
              <a:rPr lang="en-US" dirty="0" smtClean="0">
                <a:latin typeface="Arial"/>
                <a:cs typeface="Arial"/>
              </a:rPr>
              <a:t>Replace with F8 concentrates at injury site</a:t>
            </a:r>
          </a:p>
          <a:p>
            <a:pPr>
              <a:buNone/>
            </a:pPr>
            <a:r>
              <a:rPr lang="en-US" dirty="0" smtClean="0">
                <a:latin typeface="Arial"/>
                <a:cs typeface="Arial"/>
              </a:rPr>
              <a:t>Many with severe Hemophilia A develop inhibitors</a:t>
            </a:r>
            <a:endParaRPr lang="en-US" dirty="0">
              <a:latin typeface="Arial"/>
              <a:cs typeface="Arial"/>
            </a:endParaRPr>
          </a:p>
        </p:txBody>
      </p:sp>
      <p:pic>
        <p:nvPicPr>
          <p:cNvPr id="4" name="Picture 3" descr="hemotreatment.jpg"/>
          <p:cNvPicPr>
            <a:picLocks noChangeAspect="1"/>
          </p:cNvPicPr>
          <p:nvPr/>
        </p:nvPicPr>
        <p:blipFill>
          <a:blip r:embed="rId2"/>
          <a:stretch>
            <a:fillRect/>
          </a:stretch>
        </p:blipFill>
        <p:spPr>
          <a:xfrm>
            <a:off x="5435600" y="1608137"/>
            <a:ext cx="3012017" cy="4518026"/>
          </a:xfrm>
          <a:prstGeom prst="rect">
            <a:avLst/>
          </a:prstGeom>
        </p:spPr>
      </p:pic>
      <p:sp>
        <p:nvSpPr>
          <p:cNvPr id="5" name="TextBox 4"/>
          <p:cNvSpPr txBox="1"/>
          <p:nvPr/>
        </p:nvSpPr>
        <p:spPr>
          <a:xfrm>
            <a:off x="5173134" y="6126163"/>
            <a:ext cx="3970866" cy="646331"/>
          </a:xfrm>
          <a:prstGeom prst="rect">
            <a:avLst/>
          </a:prstGeom>
          <a:noFill/>
        </p:spPr>
        <p:txBody>
          <a:bodyPr wrap="square" rtlCol="0">
            <a:spAutoFit/>
          </a:bodyPr>
          <a:lstStyle/>
          <a:p>
            <a:r>
              <a:rPr lang="en-US" dirty="0" smtClean="0"/>
              <a:t>http://www.hemophiliafed.org/uploads/kari_atkinson_iowa_4401.jpg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Mutations in Factor 8 cause Hemophilia A</a:t>
            </a:r>
            <a:endParaRPr lang="en-US" dirty="0"/>
          </a:p>
        </p:txBody>
      </p:sp>
      <p:pic>
        <p:nvPicPr>
          <p:cNvPr id="4" name="Content Placeholder 3" descr="Screen shot 2013-05-02 at 10.55.18 PM.png"/>
          <p:cNvPicPr>
            <a:picLocks noGrp="1" noChangeAspect="1"/>
          </p:cNvPicPr>
          <p:nvPr>
            <p:ph idx="1"/>
          </p:nvPr>
        </p:nvPicPr>
        <p:blipFill>
          <a:blip r:embed="rId3"/>
          <a:srcRect t="19870" b="-18083"/>
          <a:stretch>
            <a:fillRect/>
          </a:stretch>
        </p:blipFill>
        <p:spPr>
          <a:xfrm>
            <a:off x="3850589" y="4758266"/>
            <a:ext cx="5293411" cy="2099734"/>
          </a:xfrm>
        </p:spPr>
      </p:pic>
      <p:pic>
        <p:nvPicPr>
          <p:cNvPr id="5" name="Picture 4" descr="Screen Shot 2013-04-18 at 4.09.18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494681" y="2874179"/>
            <a:ext cx="6489225" cy="454471"/>
          </a:xfrm>
          <a:prstGeom prst="rect">
            <a:avLst/>
          </a:prstGeom>
        </p:spPr>
      </p:pic>
      <p:sp>
        <p:nvSpPr>
          <p:cNvPr id="6" name="TextBox 5"/>
          <p:cNvSpPr txBox="1"/>
          <p:nvPr/>
        </p:nvSpPr>
        <p:spPr>
          <a:xfrm>
            <a:off x="173257" y="2874179"/>
            <a:ext cx="1472859" cy="369332"/>
          </a:xfrm>
          <a:prstGeom prst="rect">
            <a:avLst/>
          </a:prstGeom>
          <a:noFill/>
        </p:spPr>
        <p:txBody>
          <a:bodyPr wrap="square" rtlCol="0">
            <a:spAutoFit/>
          </a:bodyPr>
          <a:lstStyle/>
          <a:p>
            <a:r>
              <a:rPr lang="en-US" dirty="0" smtClean="0">
                <a:latin typeface="Arial"/>
                <a:cs typeface="Arial"/>
              </a:rPr>
              <a:t>F8 Human</a:t>
            </a:r>
            <a:endParaRPr lang="en-US" dirty="0">
              <a:latin typeface="Arial"/>
              <a:cs typeface="Arial"/>
            </a:endParaRPr>
          </a:p>
        </p:txBody>
      </p:sp>
      <p:sp>
        <p:nvSpPr>
          <p:cNvPr id="7" name="TextBox 6"/>
          <p:cNvSpPr txBox="1"/>
          <p:nvPr/>
        </p:nvSpPr>
        <p:spPr>
          <a:xfrm>
            <a:off x="1777431" y="2874179"/>
            <a:ext cx="704676" cy="369332"/>
          </a:xfrm>
          <a:prstGeom prst="rect">
            <a:avLst/>
          </a:prstGeom>
          <a:noFill/>
        </p:spPr>
        <p:txBody>
          <a:bodyPr wrap="square" rtlCol="0">
            <a:spAutoFit/>
          </a:bodyPr>
          <a:lstStyle/>
          <a:p>
            <a:r>
              <a:rPr lang="en-US" dirty="0" smtClean="0">
                <a:latin typeface="Arial"/>
                <a:cs typeface="Arial"/>
              </a:rPr>
              <a:t>2351</a:t>
            </a:r>
            <a:endParaRPr lang="en-US" dirty="0">
              <a:latin typeface="Arial"/>
              <a:cs typeface="Arial"/>
            </a:endParaRPr>
          </a:p>
        </p:txBody>
      </p:sp>
      <p:sp>
        <p:nvSpPr>
          <p:cNvPr id="3" name="TextBox 2"/>
          <p:cNvSpPr txBox="1"/>
          <p:nvPr/>
        </p:nvSpPr>
        <p:spPr>
          <a:xfrm>
            <a:off x="457200" y="3742603"/>
            <a:ext cx="3393389" cy="4493538"/>
          </a:xfrm>
          <a:prstGeom prst="rect">
            <a:avLst/>
          </a:prstGeom>
          <a:noFill/>
        </p:spPr>
        <p:txBody>
          <a:bodyPr wrap="square" rtlCol="0">
            <a:spAutoFit/>
          </a:bodyPr>
          <a:lstStyle/>
          <a:p>
            <a:r>
              <a:rPr lang="en-US" sz="2800" dirty="0" smtClean="0">
                <a:latin typeface="Arial"/>
                <a:cs typeface="Arial"/>
              </a:rPr>
              <a:t>Gene ontology</a:t>
            </a:r>
          </a:p>
          <a:p>
            <a:r>
              <a:rPr lang="en-US" sz="2400" b="1" dirty="0" smtClean="0">
                <a:latin typeface="Arial"/>
                <a:cs typeface="Arial"/>
              </a:rPr>
              <a:t>Biological</a:t>
            </a:r>
            <a:r>
              <a:rPr lang="en-US" sz="2400" dirty="0" smtClean="0">
                <a:latin typeface="Arial"/>
                <a:cs typeface="Arial"/>
              </a:rPr>
              <a:t>-Coagulation</a:t>
            </a:r>
          </a:p>
          <a:p>
            <a:r>
              <a:rPr lang="en-US" sz="2400" b="1" dirty="0" smtClean="0">
                <a:latin typeface="Arial"/>
                <a:cs typeface="Arial"/>
              </a:rPr>
              <a:t>Cellular</a:t>
            </a:r>
            <a:r>
              <a:rPr lang="en-US" sz="2400" dirty="0" smtClean="0">
                <a:latin typeface="Arial"/>
                <a:cs typeface="Arial"/>
              </a:rPr>
              <a:t>-Platelet’s extracellular granule alpha lumen</a:t>
            </a:r>
          </a:p>
          <a:p>
            <a:r>
              <a:rPr lang="en-US" sz="2400" b="1" dirty="0" smtClean="0">
                <a:latin typeface="Arial"/>
                <a:cs typeface="Arial"/>
              </a:rPr>
              <a:t>Molecular</a:t>
            </a:r>
            <a:r>
              <a:rPr lang="en-US" sz="2400" dirty="0" smtClean="0">
                <a:latin typeface="Arial"/>
                <a:cs typeface="Arial"/>
              </a:rPr>
              <a:t>-Copper ion-binding substance</a:t>
            </a:r>
          </a:p>
          <a:p>
            <a:pPr>
              <a:buFont typeface="Arial"/>
              <a:buChar char="•"/>
            </a:pPr>
            <a:endParaRPr lang="en-US" sz="2400" dirty="0" smtClean="0"/>
          </a:p>
          <a:p>
            <a:endParaRPr lang="en-US" dirty="0"/>
          </a:p>
          <a:p>
            <a:endParaRPr lang="en-US" dirty="0" smtClean="0"/>
          </a:p>
          <a:p>
            <a:endParaRPr lang="en-US" dirty="0"/>
          </a:p>
          <a:p>
            <a:endParaRPr lang="en-US" dirty="0" smtClean="0"/>
          </a:p>
          <a:p>
            <a:endParaRPr lang="en-US" dirty="0"/>
          </a:p>
        </p:txBody>
      </p:sp>
      <p:sp>
        <p:nvSpPr>
          <p:cNvPr id="8" name="TextBox 7"/>
          <p:cNvSpPr txBox="1"/>
          <p:nvPr/>
        </p:nvSpPr>
        <p:spPr>
          <a:xfrm>
            <a:off x="4284133" y="3742603"/>
            <a:ext cx="4699773" cy="1015663"/>
          </a:xfrm>
          <a:prstGeom prst="rect">
            <a:avLst/>
          </a:prstGeom>
          <a:noFill/>
        </p:spPr>
        <p:txBody>
          <a:bodyPr wrap="square" numCol="1" rtlCol="0">
            <a:spAutoFit/>
          </a:bodyPr>
          <a:lstStyle/>
          <a:p>
            <a:r>
              <a:rPr lang="en-US" sz="2000" b="1" dirty="0" smtClean="0">
                <a:solidFill>
                  <a:schemeClr val="accent3">
                    <a:lumMod val="75000"/>
                  </a:schemeClr>
                </a:solidFill>
                <a:latin typeface="Arial"/>
                <a:cs typeface="Arial"/>
              </a:rPr>
              <a:t>Green- </a:t>
            </a:r>
            <a:r>
              <a:rPr lang="en-US" sz="2000" dirty="0" err="1" smtClean="0">
                <a:latin typeface="Arial"/>
                <a:cs typeface="Arial"/>
              </a:rPr>
              <a:t>Multicopper</a:t>
            </a:r>
            <a:r>
              <a:rPr lang="en-US" sz="2000" dirty="0" smtClean="0">
                <a:latin typeface="Arial"/>
                <a:cs typeface="Arial"/>
              </a:rPr>
              <a:t> </a:t>
            </a:r>
            <a:r>
              <a:rPr lang="en-US" sz="2000" dirty="0" err="1" smtClean="0">
                <a:latin typeface="Arial"/>
                <a:cs typeface="Arial"/>
              </a:rPr>
              <a:t>oxidase</a:t>
            </a:r>
            <a:r>
              <a:rPr lang="en-US" sz="2000" dirty="0" smtClean="0">
                <a:latin typeface="Arial"/>
                <a:cs typeface="Arial"/>
              </a:rPr>
              <a:t> type 3</a:t>
            </a:r>
          </a:p>
          <a:p>
            <a:r>
              <a:rPr lang="en-US" sz="2000" b="1" dirty="0" smtClean="0">
                <a:solidFill>
                  <a:schemeClr val="tx2">
                    <a:lumMod val="60000"/>
                    <a:lumOff val="40000"/>
                  </a:schemeClr>
                </a:solidFill>
                <a:latin typeface="Arial"/>
                <a:cs typeface="Arial"/>
              </a:rPr>
              <a:t>Light blue- </a:t>
            </a:r>
            <a:r>
              <a:rPr lang="en-US" sz="2000" dirty="0" err="1" smtClean="0">
                <a:latin typeface="Arial"/>
                <a:cs typeface="Arial"/>
              </a:rPr>
              <a:t>Multicopper</a:t>
            </a:r>
            <a:r>
              <a:rPr lang="en-US" sz="2000" dirty="0" smtClean="0">
                <a:latin typeface="Arial"/>
                <a:cs typeface="Arial"/>
              </a:rPr>
              <a:t> </a:t>
            </a:r>
            <a:r>
              <a:rPr lang="en-US" sz="2000" dirty="0" err="1" smtClean="0">
                <a:latin typeface="Arial"/>
                <a:cs typeface="Arial"/>
              </a:rPr>
              <a:t>oxidase</a:t>
            </a:r>
            <a:r>
              <a:rPr lang="en-US" sz="2000" dirty="0" smtClean="0">
                <a:latin typeface="Arial"/>
                <a:cs typeface="Arial"/>
              </a:rPr>
              <a:t> type 2</a:t>
            </a:r>
          </a:p>
          <a:p>
            <a:r>
              <a:rPr lang="en-US" sz="2000" b="1" dirty="0" smtClean="0">
                <a:solidFill>
                  <a:schemeClr val="accent4">
                    <a:lumMod val="75000"/>
                  </a:schemeClr>
                </a:solidFill>
                <a:latin typeface="Arial"/>
                <a:cs typeface="Arial"/>
              </a:rPr>
              <a:t>Purple- </a:t>
            </a:r>
            <a:r>
              <a:rPr lang="en-US" sz="2000" dirty="0" smtClean="0">
                <a:latin typeface="Arial"/>
                <a:cs typeface="Arial"/>
              </a:rPr>
              <a:t>F5/8 type C</a:t>
            </a:r>
          </a:p>
        </p:txBody>
      </p:sp>
      <p:sp>
        <p:nvSpPr>
          <p:cNvPr id="16" name="Down Arrow 15"/>
          <p:cNvSpPr/>
          <p:nvPr/>
        </p:nvSpPr>
        <p:spPr>
          <a:xfrm>
            <a:off x="2997200" y="2228040"/>
            <a:ext cx="321733" cy="64613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Down Arrow 14"/>
          <p:cNvSpPr/>
          <p:nvPr/>
        </p:nvSpPr>
        <p:spPr>
          <a:xfrm>
            <a:off x="6849533" y="2228040"/>
            <a:ext cx="321733" cy="64613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TextBox 17"/>
          <p:cNvSpPr txBox="1"/>
          <p:nvPr/>
        </p:nvSpPr>
        <p:spPr>
          <a:xfrm>
            <a:off x="2324100" y="1727200"/>
            <a:ext cx="1960033" cy="369332"/>
          </a:xfrm>
          <a:prstGeom prst="rect">
            <a:avLst/>
          </a:prstGeom>
          <a:noFill/>
        </p:spPr>
        <p:txBody>
          <a:bodyPr wrap="square" rtlCol="0">
            <a:spAutoFit/>
          </a:bodyPr>
          <a:lstStyle/>
          <a:p>
            <a:r>
              <a:rPr lang="en-US" dirty="0" err="1" smtClean="0"/>
              <a:t>Intron</a:t>
            </a:r>
            <a:r>
              <a:rPr lang="en-US" dirty="0" smtClean="0"/>
              <a:t> 1 inversion</a:t>
            </a:r>
            <a:endParaRPr lang="en-US" dirty="0"/>
          </a:p>
        </p:txBody>
      </p:sp>
      <p:sp>
        <p:nvSpPr>
          <p:cNvPr id="19" name="TextBox 18"/>
          <p:cNvSpPr txBox="1"/>
          <p:nvPr/>
        </p:nvSpPr>
        <p:spPr>
          <a:xfrm>
            <a:off x="6083300" y="1727200"/>
            <a:ext cx="2082800" cy="369332"/>
          </a:xfrm>
          <a:prstGeom prst="rect">
            <a:avLst/>
          </a:prstGeom>
          <a:noFill/>
        </p:spPr>
        <p:txBody>
          <a:bodyPr wrap="square" rtlCol="0">
            <a:spAutoFit/>
          </a:bodyPr>
          <a:lstStyle/>
          <a:p>
            <a:r>
              <a:rPr lang="en-US" dirty="0" err="1" smtClean="0"/>
              <a:t>Intron</a:t>
            </a:r>
            <a:r>
              <a:rPr lang="en-US" dirty="0" smtClean="0"/>
              <a:t> 22 inversion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85"/>
            <a:ext cx="8229600" cy="1143000"/>
          </a:xfrm>
        </p:spPr>
        <p:txBody>
          <a:bodyPr/>
          <a:lstStyle/>
          <a:p>
            <a:r>
              <a:rPr lang="en-US" dirty="0" smtClean="0">
                <a:latin typeface="Arial"/>
                <a:cs typeface="Arial"/>
              </a:rPr>
              <a:t>Factor 8 Homolog Domains</a:t>
            </a:r>
            <a:endParaRPr lang="en-US" dirty="0">
              <a:latin typeface="Arial"/>
              <a:cs typeface="Arial"/>
            </a:endParaRPr>
          </a:p>
        </p:txBody>
      </p:sp>
      <p:pic>
        <p:nvPicPr>
          <p:cNvPr id="7" name="Picture 6" descr="Screen Shot 2013-04-18 at 4.09.18 P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87251" y="1781200"/>
            <a:ext cx="5797124" cy="406000"/>
          </a:xfrm>
          <a:prstGeom prst="rect">
            <a:avLst/>
          </a:prstGeom>
        </p:spPr>
      </p:pic>
      <p:sp>
        <p:nvSpPr>
          <p:cNvPr id="8" name="TextBox 7"/>
          <p:cNvSpPr txBox="1"/>
          <p:nvPr/>
        </p:nvSpPr>
        <p:spPr>
          <a:xfrm>
            <a:off x="273725" y="1817868"/>
            <a:ext cx="1472859" cy="369332"/>
          </a:xfrm>
          <a:prstGeom prst="rect">
            <a:avLst/>
          </a:prstGeom>
          <a:noFill/>
        </p:spPr>
        <p:txBody>
          <a:bodyPr wrap="square" rtlCol="0">
            <a:spAutoFit/>
          </a:bodyPr>
          <a:lstStyle/>
          <a:p>
            <a:r>
              <a:rPr lang="en-US" dirty="0" smtClean="0"/>
              <a:t>F8 Human</a:t>
            </a:r>
            <a:endParaRPr lang="en-US" dirty="0"/>
          </a:p>
        </p:txBody>
      </p:sp>
      <p:sp>
        <p:nvSpPr>
          <p:cNvPr id="9" name="TextBox 8"/>
          <p:cNvSpPr txBox="1"/>
          <p:nvPr/>
        </p:nvSpPr>
        <p:spPr>
          <a:xfrm>
            <a:off x="2582575" y="1781200"/>
            <a:ext cx="704676" cy="369332"/>
          </a:xfrm>
          <a:prstGeom prst="rect">
            <a:avLst/>
          </a:prstGeom>
          <a:noFill/>
        </p:spPr>
        <p:txBody>
          <a:bodyPr wrap="square" rtlCol="0">
            <a:spAutoFit/>
          </a:bodyPr>
          <a:lstStyle/>
          <a:p>
            <a:r>
              <a:rPr lang="en-US" dirty="0" smtClean="0"/>
              <a:t>2351</a:t>
            </a:r>
            <a:endParaRPr lang="en-US" dirty="0"/>
          </a:p>
        </p:txBody>
      </p:sp>
      <p:pic>
        <p:nvPicPr>
          <p:cNvPr id="10" name="Picture 9" descr="Screen Shot 2013-04-18 at 4.11.01 PM.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87719" y="2390822"/>
            <a:ext cx="5696656" cy="432726"/>
          </a:xfrm>
          <a:prstGeom prst="rect">
            <a:avLst/>
          </a:prstGeom>
        </p:spPr>
      </p:pic>
      <p:sp>
        <p:nvSpPr>
          <p:cNvPr id="11" name="TextBox 10"/>
          <p:cNvSpPr txBox="1"/>
          <p:nvPr/>
        </p:nvSpPr>
        <p:spPr>
          <a:xfrm>
            <a:off x="273725" y="2390822"/>
            <a:ext cx="1472859" cy="369332"/>
          </a:xfrm>
          <a:prstGeom prst="rect">
            <a:avLst/>
          </a:prstGeom>
          <a:noFill/>
        </p:spPr>
        <p:txBody>
          <a:bodyPr wrap="square" rtlCol="0">
            <a:spAutoFit/>
          </a:bodyPr>
          <a:lstStyle/>
          <a:p>
            <a:r>
              <a:rPr lang="en-US" dirty="0" smtClean="0"/>
              <a:t>F8 Mouse</a:t>
            </a:r>
            <a:endParaRPr lang="en-US" dirty="0"/>
          </a:p>
        </p:txBody>
      </p:sp>
      <p:sp>
        <p:nvSpPr>
          <p:cNvPr id="12" name="TextBox 11"/>
          <p:cNvSpPr txBox="1"/>
          <p:nvPr/>
        </p:nvSpPr>
        <p:spPr>
          <a:xfrm>
            <a:off x="2640352" y="2454216"/>
            <a:ext cx="704676" cy="369332"/>
          </a:xfrm>
          <a:prstGeom prst="rect">
            <a:avLst/>
          </a:prstGeom>
          <a:noFill/>
        </p:spPr>
        <p:txBody>
          <a:bodyPr wrap="square" rtlCol="0">
            <a:spAutoFit/>
          </a:bodyPr>
          <a:lstStyle/>
          <a:p>
            <a:r>
              <a:rPr lang="en-US" dirty="0" smtClean="0"/>
              <a:t>2319</a:t>
            </a:r>
            <a:endParaRPr lang="en-US" dirty="0"/>
          </a:p>
        </p:txBody>
      </p:sp>
      <p:pic>
        <p:nvPicPr>
          <p:cNvPr id="25" name="Picture 24" descr="Screen Shot 2013-04-18 at 4.27.56 PM.pn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45028" y="3076221"/>
            <a:ext cx="5739347" cy="416541"/>
          </a:xfrm>
          <a:prstGeom prst="rect">
            <a:avLst/>
          </a:prstGeom>
        </p:spPr>
      </p:pic>
      <p:sp>
        <p:nvSpPr>
          <p:cNvPr id="26" name="TextBox 25"/>
          <p:cNvSpPr txBox="1"/>
          <p:nvPr/>
        </p:nvSpPr>
        <p:spPr>
          <a:xfrm>
            <a:off x="256115" y="3075882"/>
            <a:ext cx="1472859" cy="369332"/>
          </a:xfrm>
          <a:prstGeom prst="rect">
            <a:avLst/>
          </a:prstGeom>
          <a:noFill/>
        </p:spPr>
        <p:txBody>
          <a:bodyPr wrap="square" rtlCol="0">
            <a:spAutoFit/>
          </a:bodyPr>
          <a:lstStyle/>
          <a:p>
            <a:r>
              <a:rPr lang="en-US" dirty="0" smtClean="0"/>
              <a:t>F8 Rat</a:t>
            </a:r>
            <a:endParaRPr lang="en-US" dirty="0"/>
          </a:p>
        </p:txBody>
      </p:sp>
      <p:sp>
        <p:nvSpPr>
          <p:cNvPr id="27" name="TextBox 26"/>
          <p:cNvSpPr txBox="1"/>
          <p:nvPr/>
        </p:nvSpPr>
        <p:spPr>
          <a:xfrm>
            <a:off x="2640352" y="3123430"/>
            <a:ext cx="704676" cy="369332"/>
          </a:xfrm>
          <a:prstGeom prst="rect">
            <a:avLst/>
          </a:prstGeom>
          <a:noFill/>
        </p:spPr>
        <p:txBody>
          <a:bodyPr wrap="square" rtlCol="0">
            <a:spAutoFit/>
          </a:bodyPr>
          <a:lstStyle/>
          <a:p>
            <a:r>
              <a:rPr lang="en-US" dirty="0" smtClean="0"/>
              <a:t>2258</a:t>
            </a:r>
            <a:endParaRPr lang="en-US" dirty="0"/>
          </a:p>
        </p:txBody>
      </p:sp>
      <p:pic>
        <p:nvPicPr>
          <p:cNvPr id="29" name="Picture 28" descr="Screen Shot 2013-04-18 at 4.31.16 PM.png"/>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58952" y="3554915"/>
            <a:ext cx="4725423" cy="437885"/>
          </a:xfrm>
          <a:prstGeom prst="rect">
            <a:avLst/>
          </a:prstGeom>
        </p:spPr>
      </p:pic>
      <p:sp>
        <p:nvSpPr>
          <p:cNvPr id="30" name="TextBox 29"/>
          <p:cNvSpPr txBox="1"/>
          <p:nvPr/>
        </p:nvSpPr>
        <p:spPr>
          <a:xfrm>
            <a:off x="256115" y="3554915"/>
            <a:ext cx="1472859" cy="369332"/>
          </a:xfrm>
          <a:prstGeom prst="rect">
            <a:avLst/>
          </a:prstGeom>
          <a:noFill/>
        </p:spPr>
        <p:txBody>
          <a:bodyPr wrap="square" rtlCol="0">
            <a:spAutoFit/>
          </a:bodyPr>
          <a:lstStyle/>
          <a:p>
            <a:r>
              <a:rPr lang="en-US" dirty="0" smtClean="0"/>
              <a:t>F8 </a:t>
            </a:r>
            <a:r>
              <a:rPr lang="en-US" dirty="0" err="1" smtClean="0"/>
              <a:t>Zebrafish</a:t>
            </a:r>
            <a:endParaRPr lang="en-US" dirty="0"/>
          </a:p>
        </p:txBody>
      </p:sp>
      <p:sp>
        <p:nvSpPr>
          <p:cNvPr id="31" name="TextBox 30"/>
          <p:cNvSpPr txBox="1"/>
          <p:nvPr/>
        </p:nvSpPr>
        <p:spPr>
          <a:xfrm>
            <a:off x="3693664" y="3623468"/>
            <a:ext cx="665288" cy="369332"/>
          </a:xfrm>
          <a:prstGeom prst="rect">
            <a:avLst/>
          </a:prstGeom>
          <a:noFill/>
        </p:spPr>
        <p:txBody>
          <a:bodyPr wrap="square" rtlCol="0">
            <a:spAutoFit/>
          </a:bodyPr>
          <a:lstStyle/>
          <a:p>
            <a:r>
              <a:rPr lang="en-US" dirty="0" smtClean="0"/>
              <a:t>1670</a:t>
            </a:r>
            <a:endParaRPr lang="en-US" dirty="0"/>
          </a:p>
        </p:txBody>
      </p:sp>
      <p:sp>
        <p:nvSpPr>
          <p:cNvPr id="24" name="TextBox 23"/>
          <p:cNvSpPr txBox="1"/>
          <p:nvPr/>
        </p:nvSpPr>
        <p:spPr>
          <a:xfrm>
            <a:off x="273725" y="5411450"/>
            <a:ext cx="9317257" cy="1323439"/>
          </a:xfrm>
          <a:prstGeom prst="rect">
            <a:avLst/>
          </a:prstGeom>
          <a:noFill/>
        </p:spPr>
        <p:txBody>
          <a:bodyPr wrap="square" numCol="2" rtlCol="0">
            <a:spAutoFit/>
          </a:bodyPr>
          <a:lstStyle/>
          <a:p>
            <a:r>
              <a:rPr lang="en-US" sz="2000" b="1" dirty="0" smtClean="0">
                <a:solidFill>
                  <a:schemeClr val="accent3">
                    <a:lumMod val="75000"/>
                  </a:schemeClr>
                </a:solidFill>
                <a:latin typeface="Arial"/>
                <a:cs typeface="Arial"/>
              </a:rPr>
              <a:t>Green- </a:t>
            </a:r>
            <a:r>
              <a:rPr lang="en-US" sz="2000" dirty="0" err="1" smtClean="0">
                <a:latin typeface="Arial"/>
                <a:cs typeface="Arial"/>
              </a:rPr>
              <a:t>Multicopper</a:t>
            </a:r>
            <a:r>
              <a:rPr lang="en-US" sz="2000" dirty="0" smtClean="0">
                <a:latin typeface="Arial"/>
                <a:cs typeface="Arial"/>
              </a:rPr>
              <a:t> </a:t>
            </a:r>
            <a:r>
              <a:rPr lang="en-US" sz="2000" dirty="0" err="1" smtClean="0">
                <a:latin typeface="Arial"/>
                <a:cs typeface="Arial"/>
              </a:rPr>
              <a:t>oxidase</a:t>
            </a:r>
            <a:r>
              <a:rPr lang="en-US" sz="2000" dirty="0" smtClean="0">
                <a:latin typeface="Arial"/>
                <a:cs typeface="Arial"/>
              </a:rPr>
              <a:t> type 3</a:t>
            </a:r>
          </a:p>
          <a:p>
            <a:r>
              <a:rPr lang="en-US" sz="2000" b="1" dirty="0" smtClean="0">
                <a:solidFill>
                  <a:schemeClr val="tx2">
                    <a:lumMod val="60000"/>
                    <a:lumOff val="40000"/>
                  </a:schemeClr>
                </a:solidFill>
                <a:latin typeface="Arial"/>
                <a:cs typeface="Arial"/>
              </a:rPr>
              <a:t>Light blue- </a:t>
            </a:r>
            <a:r>
              <a:rPr lang="en-US" sz="2000" dirty="0" err="1" smtClean="0">
                <a:latin typeface="Arial"/>
                <a:cs typeface="Arial"/>
              </a:rPr>
              <a:t>Multicopper</a:t>
            </a:r>
            <a:r>
              <a:rPr lang="en-US" sz="2000" dirty="0" smtClean="0">
                <a:latin typeface="Arial"/>
                <a:cs typeface="Arial"/>
              </a:rPr>
              <a:t> </a:t>
            </a:r>
            <a:r>
              <a:rPr lang="en-US" sz="2000" dirty="0" err="1" smtClean="0">
                <a:latin typeface="Arial"/>
                <a:cs typeface="Arial"/>
              </a:rPr>
              <a:t>oxidase</a:t>
            </a:r>
            <a:r>
              <a:rPr lang="en-US" sz="2000" dirty="0" smtClean="0">
                <a:latin typeface="Arial"/>
                <a:cs typeface="Arial"/>
              </a:rPr>
              <a:t> type 2</a:t>
            </a:r>
          </a:p>
          <a:p>
            <a:r>
              <a:rPr lang="en-US" sz="2000" b="1" dirty="0" smtClean="0">
                <a:solidFill>
                  <a:schemeClr val="accent4">
                    <a:lumMod val="75000"/>
                  </a:schemeClr>
                </a:solidFill>
                <a:latin typeface="Arial"/>
                <a:cs typeface="Arial"/>
              </a:rPr>
              <a:t>Purple- </a:t>
            </a:r>
            <a:r>
              <a:rPr lang="en-US" sz="2000" dirty="0" smtClean="0">
                <a:latin typeface="Arial"/>
                <a:cs typeface="Arial"/>
              </a:rPr>
              <a:t>F5/8 type C</a:t>
            </a:r>
          </a:p>
          <a:p>
            <a:endParaRPr lang="en-US" sz="2000" b="1" dirty="0" smtClean="0">
              <a:solidFill>
                <a:srgbClr val="DF5052"/>
              </a:solidFill>
              <a:latin typeface="Arial"/>
              <a:cs typeface="Arial"/>
            </a:endParaRPr>
          </a:p>
          <a:p>
            <a:r>
              <a:rPr lang="en-US" sz="2000" b="1" dirty="0" smtClean="0">
                <a:solidFill>
                  <a:srgbClr val="DF5052"/>
                </a:solidFill>
                <a:latin typeface="Arial"/>
                <a:cs typeface="Arial"/>
              </a:rPr>
              <a:t>Red</a:t>
            </a:r>
            <a:r>
              <a:rPr lang="en-US" sz="2000" b="1" dirty="0" smtClean="0">
                <a:solidFill>
                  <a:schemeClr val="accent2">
                    <a:lumMod val="75000"/>
                  </a:schemeClr>
                </a:solidFill>
                <a:latin typeface="Arial"/>
                <a:cs typeface="Arial"/>
              </a:rPr>
              <a:t>- </a:t>
            </a:r>
            <a:r>
              <a:rPr lang="en-US" sz="2000" dirty="0" smtClean="0">
                <a:latin typeface="Arial"/>
                <a:cs typeface="Arial"/>
              </a:rPr>
              <a:t>Von </a:t>
            </a:r>
            <a:r>
              <a:rPr lang="en-US" sz="2000" dirty="0" err="1" smtClean="0">
                <a:latin typeface="Arial"/>
                <a:cs typeface="Arial"/>
              </a:rPr>
              <a:t>Willebrand</a:t>
            </a:r>
            <a:r>
              <a:rPr lang="en-US" sz="2000" dirty="0" smtClean="0">
                <a:latin typeface="Arial"/>
                <a:cs typeface="Arial"/>
              </a:rPr>
              <a:t> type D</a:t>
            </a:r>
          </a:p>
          <a:p>
            <a:r>
              <a:rPr lang="en-US" sz="2000" b="1" dirty="0" smtClean="0">
                <a:solidFill>
                  <a:schemeClr val="tx2">
                    <a:lumMod val="75000"/>
                  </a:schemeClr>
                </a:solidFill>
                <a:latin typeface="Arial"/>
                <a:cs typeface="Arial"/>
              </a:rPr>
              <a:t>Navy- </a:t>
            </a:r>
            <a:r>
              <a:rPr lang="en-US" sz="2000" dirty="0" smtClean="0">
                <a:latin typeface="Arial"/>
                <a:cs typeface="Arial"/>
              </a:rPr>
              <a:t>C8</a:t>
            </a:r>
          </a:p>
          <a:p>
            <a:r>
              <a:rPr lang="en-US" sz="2000" b="1" dirty="0" smtClean="0">
                <a:solidFill>
                  <a:srgbClr val="0000FF"/>
                </a:solidFill>
                <a:latin typeface="Arial"/>
                <a:cs typeface="Arial"/>
              </a:rPr>
              <a:t>Royal blue</a:t>
            </a:r>
            <a:r>
              <a:rPr lang="en-US" sz="2000" b="1" dirty="0" smtClean="0">
                <a:latin typeface="Arial"/>
                <a:cs typeface="Arial"/>
              </a:rPr>
              <a:t>- </a:t>
            </a:r>
            <a:r>
              <a:rPr lang="en-US" sz="2000" dirty="0" smtClean="0">
                <a:latin typeface="Arial"/>
                <a:cs typeface="Arial"/>
              </a:rPr>
              <a:t>Trypsin Inhibiter-like </a:t>
            </a:r>
            <a:r>
              <a:rPr lang="en-US" sz="2000" dirty="0" err="1" smtClean="0">
                <a:latin typeface="Arial"/>
                <a:cs typeface="Arial"/>
              </a:rPr>
              <a:t>cysteine</a:t>
            </a:r>
            <a:r>
              <a:rPr lang="en-US" sz="2000" dirty="0" smtClean="0">
                <a:latin typeface="Arial"/>
                <a:cs typeface="Arial"/>
              </a:rPr>
              <a:t> rich</a:t>
            </a:r>
          </a:p>
        </p:txBody>
      </p:sp>
      <p:pic>
        <p:nvPicPr>
          <p:cNvPr id="28" name="Content Placeholder 13" descr="Screen shot 2013-04-23 at 10.17.11 AM.png"/>
          <p:cNvPicPr>
            <a:picLocks noGrp="1" noChangeAspect="1"/>
          </p:cNvPicPr>
          <p:nvPr>
            <p:ph sz="half" idx="4294967295"/>
          </p:nvPr>
        </p:nvPicPr>
        <p:blipFill>
          <a:blip r:embed="rId7"/>
          <a:srcRect t="-3993" b="-4716"/>
          <a:stretch>
            <a:fillRect/>
          </a:stretch>
        </p:blipFill>
        <p:spPr>
          <a:xfrm>
            <a:off x="273725" y="4213197"/>
            <a:ext cx="8793040" cy="578936"/>
          </a:xfrm>
          <a:prstGeom prst="rect">
            <a:avLst/>
          </a:prstGeom>
        </p:spPr>
      </p:pic>
      <p:sp>
        <p:nvSpPr>
          <p:cNvPr id="41" name="TextBox 40"/>
          <p:cNvSpPr txBox="1"/>
          <p:nvPr/>
        </p:nvSpPr>
        <p:spPr>
          <a:xfrm>
            <a:off x="273725" y="4792133"/>
            <a:ext cx="1977276" cy="369332"/>
          </a:xfrm>
          <a:prstGeom prst="rect">
            <a:avLst/>
          </a:prstGeom>
          <a:noFill/>
        </p:spPr>
        <p:txBody>
          <a:bodyPr wrap="square" rtlCol="0">
            <a:spAutoFit/>
          </a:bodyPr>
          <a:lstStyle/>
          <a:p>
            <a:r>
              <a:rPr lang="en-US" dirty="0" err="1" smtClean="0"/>
              <a:t>Hml</a:t>
            </a:r>
            <a:r>
              <a:rPr lang="en-US" dirty="0" smtClean="0"/>
              <a:t> Drosophila</a:t>
            </a:r>
            <a:endParaRPr lang="en-US" dirty="0"/>
          </a:p>
        </p:txBody>
      </p:sp>
      <p:sp>
        <p:nvSpPr>
          <p:cNvPr id="42" name="TextBox 41"/>
          <p:cNvSpPr txBox="1"/>
          <p:nvPr/>
        </p:nvSpPr>
        <p:spPr>
          <a:xfrm>
            <a:off x="2843668" y="4792133"/>
            <a:ext cx="849996" cy="369332"/>
          </a:xfrm>
          <a:prstGeom prst="rect">
            <a:avLst/>
          </a:prstGeom>
          <a:noFill/>
        </p:spPr>
        <p:txBody>
          <a:bodyPr wrap="square" rtlCol="0">
            <a:spAutoFit/>
          </a:bodyPr>
          <a:lstStyle/>
          <a:p>
            <a:r>
              <a:rPr lang="en-US" dirty="0" smtClean="0"/>
              <a:t>3482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3223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Factor 8 is conserved</a:t>
            </a:r>
            <a:endParaRPr lang="en-US" dirty="0">
              <a:latin typeface="Arial"/>
              <a:cs typeface="Arial"/>
            </a:endParaRPr>
          </a:p>
        </p:txBody>
      </p:sp>
      <p:pic>
        <p:nvPicPr>
          <p:cNvPr id="4" name="Content Placeholder 3" descr="Figure3.png"/>
          <p:cNvPicPr>
            <a:picLocks noGrp="1" noChangeAspect="1"/>
          </p:cNvPicPr>
          <p:nvPr>
            <p:ph idx="1"/>
          </p:nvPr>
        </p:nvPicPr>
        <p:blipFill>
          <a:blip r:embed="rId2"/>
          <a:srcRect l="546" r="10782" b="6815"/>
          <a:stretch>
            <a:fillRect/>
          </a:stretch>
        </p:blipFill>
        <p:spPr>
          <a:xfrm>
            <a:off x="1295400" y="1417638"/>
            <a:ext cx="6491316" cy="5209996"/>
          </a:xfr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Drosophila </a:t>
            </a:r>
            <a:r>
              <a:rPr lang="en-US" dirty="0" err="1" smtClean="0">
                <a:latin typeface="Arial"/>
                <a:cs typeface="Arial"/>
              </a:rPr>
              <a:t>Hml</a:t>
            </a:r>
            <a:r>
              <a:rPr lang="en-US" dirty="0" smtClean="0">
                <a:latin typeface="Arial"/>
                <a:cs typeface="Arial"/>
              </a:rPr>
              <a:t> domains</a:t>
            </a:r>
            <a:endParaRPr lang="en-US" dirty="0">
              <a:latin typeface="Arial"/>
              <a:cs typeface="Arial"/>
            </a:endParaRPr>
          </a:p>
        </p:txBody>
      </p:sp>
      <p:pic>
        <p:nvPicPr>
          <p:cNvPr id="14" name="Content Placeholder 13" descr="Screen shot 2013-04-23 at 10.17.11 AM.png"/>
          <p:cNvPicPr>
            <a:picLocks noGrp="1" noChangeAspect="1"/>
          </p:cNvPicPr>
          <p:nvPr>
            <p:ph sz="half" idx="2"/>
          </p:nvPr>
        </p:nvPicPr>
        <p:blipFill>
          <a:blip r:embed="rId3"/>
          <a:srcRect t="-3993" b="-4716"/>
          <a:stretch>
            <a:fillRect/>
          </a:stretch>
        </p:blipFill>
        <p:spPr>
          <a:xfrm>
            <a:off x="457200" y="2218265"/>
            <a:ext cx="8077200" cy="795867"/>
          </a:xfrm>
        </p:spPr>
      </p:pic>
      <p:sp>
        <p:nvSpPr>
          <p:cNvPr id="11" name="TextBox 10"/>
          <p:cNvSpPr txBox="1"/>
          <p:nvPr/>
        </p:nvSpPr>
        <p:spPr>
          <a:xfrm>
            <a:off x="457200" y="1415534"/>
            <a:ext cx="3352800" cy="369332"/>
          </a:xfrm>
          <a:prstGeom prst="rect">
            <a:avLst/>
          </a:prstGeom>
          <a:noFill/>
        </p:spPr>
        <p:txBody>
          <a:bodyPr wrap="square" rtlCol="0">
            <a:spAutoFit/>
          </a:bodyPr>
          <a:lstStyle/>
          <a:p>
            <a:r>
              <a:rPr lang="en-US" b="1" dirty="0" smtClean="0">
                <a:latin typeface="Arial"/>
                <a:cs typeface="Arial"/>
              </a:rPr>
              <a:t>Drosophila </a:t>
            </a:r>
            <a:r>
              <a:rPr lang="en-US" b="1" dirty="0" err="1" smtClean="0">
                <a:latin typeface="Arial"/>
                <a:cs typeface="Arial"/>
              </a:rPr>
              <a:t>melanogaster</a:t>
            </a:r>
            <a:endParaRPr lang="en-US" b="1" dirty="0">
              <a:latin typeface="Arial"/>
              <a:cs typeface="Arial"/>
            </a:endParaRPr>
          </a:p>
        </p:txBody>
      </p:sp>
      <p:sp>
        <p:nvSpPr>
          <p:cNvPr id="17" name="TextBox 16"/>
          <p:cNvSpPr txBox="1"/>
          <p:nvPr/>
        </p:nvSpPr>
        <p:spPr>
          <a:xfrm>
            <a:off x="609600" y="3217333"/>
            <a:ext cx="8077200" cy="1631216"/>
          </a:xfrm>
          <a:prstGeom prst="rect">
            <a:avLst/>
          </a:prstGeom>
          <a:noFill/>
        </p:spPr>
        <p:txBody>
          <a:bodyPr wrap="square" rtlCol="0">
            <a:spAutoFit/>
          </a:bodyPr>
          <a:lstStyle/>
          <a:p>
            <a:r>
              <a:rPr lang="en-US" sz="2000" b="1" dirty="0" smtClean="0">
                <a:solidFill>
                  <a:schemeClr val="accent2"/>
                </a:solidFill>
                <a:latin typeface="Arial"/>
                <a:cs typeface="Arial"/>
              </a:rPr>
              <a:t>Red</a:t>
            </a:r>
            <a:r>
              <a:rPr lang="en-US" sz="2000" dirty="0" smtClean="0">
                <a:latin typeface="Arial"/>
                <a:cs typeface="Arial"/>
              </a:rPr>
              <a:t>- Von </a:t>
            </a:r>
            <a:r>
              <a:rPr lang="en-US" sz="2000" dirty="0" err="1" smtClean="0">
                <a:latin typeface="Arial"/>
                <a:cs typeface="Arial"/>
              </a:rPr>
              <a:t>Willebrand</a:t>
            </a:r>
            <a:r>
              <a:rPr lang="en-US" sz="2000" dirty="0" smtClean="0">
                <a:latin typeface="Arial"/>
                <a:cs typeface="Arial"/>
              </a:rPr>
              <a:t> Type D</a:t>
            </a:r>
          </a:p>
          <a:p>
            <a:r>
              <a:rPr lang="en-US" sz="2000" b="1" dirty="0" smtClean="0">
                <a:solidFill>
                  <a:schemeClr val="tx2"/>
                </a:solidFill>
                <a:latin typeface="Arial"/>
                <a:cs typeface="Arial"/>
              </a:rPr>
              <a:t>Navy</a:t>
            </a:r>
            <a:r>
              <a:rPr lang="en-US" sz="2000" dirty="0" smtClean="0">
                <a:latin typeface="Arial"/>
                <a:cs typeface="Arial"/>
              </a:rPr>
              <a:t>- C8</a:t>
            </a:r>
          </a:p>
          <a:p>
            <a:r>
              <a:rPr lang="en-US" sz="2000" b="1" dirty="0" smtClean="0">
                <a:solidFill>
                  <a:srgbClr val="0000FF"/>
                </a:solidFill>
                <a:latin typeface="Arial"/>
                <a:cs typeface="Arial"/>
              </a:rPr>
              <a:t>Blue</a:t>
            </a:r>
            <a:r>
              <a:rPr lang="en-US" sz="2000" dirty="0" smtClean="0">
                <a:latin typeface="Arial"/>
                <a:cs typeface="Arial"/>
              </a:rPr>
              <a:t>- Trypsin Inhibiter-like </a:t>
            </a:r>
            <a:r>
              <a:rPr lang="en-US" sz="2000" dirty="0" err="1" smtClean="0">
                <a:latin typeface="Arial"/>
                <a:cs typeface="Arial"/>
              </a:rPr>
              <a:t>cysteine</a:t>
            </a:r>
            <a:r>
              <a:rPr lang="en-US" sz="2000" dirty="0" smtClean="0">
                <a:latin typeface="Arial"/>
                <a:cs typeface="Arial"/>
              </a:rPr>
              <a:t> rich</a:t>
            </a:r>
          </a:p>
          <a:p>
            <a:r>
              <a:rPr lang="en-US" sz="2000" b="1" dirty="0" smtClean="0">
                <a:solidFill>
                  <a:schemeClr val="accent4"/>
                </a:solidFill>
                <a:latin typeface="Arial"/>
                <a:cs typeface="Arial"/>
              </a:rPr>
              <a:t>Purple</a:t>
            </a:r>
            <a:r>
              <a:rPr lang="en-US" sz="2000" dirty="0" smtClean="0">
                <a:latin typeface="Arial"/>
                <a:cs typeface="Arial"/>
              </a:rPr>
              <a:t>- F5/8 Type C</a:t>
            </a:r>
          </a:p>
          <a:p>
            <a:endParaRPr lang="en-US" sz="2000" dirty="0" smtClean="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Flies have blood?</a:t>
            </a:r>
            <a:br>
              <a:rPr lang="en-US" dirty="0" smtClean="0">
                <a:latin typeface="Arial"/>
                <a:cs typeface="Arial"/>
              </a:rPr>
            </a:br>
            <a:r>
              <a:rPr lang="en-US" dirty="0" err="1" smtClean="0">
                <a:latin typeface="Arial"/>
                <a:cs typeface="Arial"/>
              </a:rPr>
              <a:t>Hemolymph</a:t>
            </a:r>
            <a:endParaRPr lang="en-US" dirty="0">
              <a:latin typeface="Arial"/>
              <a:cs typeface="Arial"/>
            </a:endParaRPr>
          </a:p>
        </p:txBody>
      </p:sp>
      <p:sp>
        <p:nvSpPr>
          <p:cNvPr id="3" name="Content Placeholder 2"/>
          <p:cNvSpPr>
            <a:spLocks noGrp="1"/>
          </p:cNvSpPr>
          <p:nvPr>
            <p:ph sz="half" idx="1"/>
          </p:nvPr>
        </p:nvSpPr>
        <p:spPr>
          <a:xfrm>
            <a:off x="457201" y="2209800"/>
            <a:ext cx="4436532" cy="4411133"/>
          </a:xfrm>
        </p:spPr>
        <p:txBody>
          <a:bodyPr>
            <a:noAutofit/>
          </a:bodyPr>
          <a:lstStyle/>
          <a:p>
            <a:pPr>
              <a:buNone/>
            </a:pPr>
            <a:r>
              <a:rPr lang="en-US" sz="2400" dirty="0" err="1" smtClean="0">
                <a:latin typeface="Arial"/>
                <a:cs typeface="Arial"/>
              </a:rPr>
              <a:t>Hemolymph</a:t>
            </a:r>
            <a:r>
              <a:rPr lang="en-US" sz="2400" dirty="0" smtClean="0">
                <a:latin typeface="Arial"/>
                <a:cs typeface="Arial"/>
              </a:rPr>
              <a:t> becomes viscous from formations of fibers</a:t>
            </a:r>
          </a:p>
          <a:p>
            <a:pPr>
              <a:buNone/>
            </a:pPr>
            <a:endParaRPr lang="en-US" sz="2400" dirty="0" smtClean="0">
              <a:latin typeface="Arial"/>
              <a:cs typeface="Arial"/>
            </a:endParaRPr>
          </a:p>
          <a:p>
            <a:pPr>
              <a:buNone/>
            </a:pPr>
            <a:r>
              <a:rPr lang="en-US" sz="2400" dirty="0" err="1" smtClean="0">
                <a:latin typeface="Arial"/>
                <a:cs typeface="Arial"/>
              </a:rPr>
              <a:t>Hemocytes</a:t>
            </a:r>
            <a:r>
              <a:rPr lang="en-US" sz="2400" dirty="0" smtClean="0">
                <a:latin typeface="Arial"/>
                <a:cs typeface="Arial"/>
              </a:rPr>
              <a:t> and fat body fragments rush to clot</a:t>
            </a:r>
          </a:p>
          <a:p>
            <a:pPr>
              <a:buNone/>
            </a:pPr>
            <a:endParaRPr lang="en-US" sz="2400" dirty="0" smtClean="0">
              <a:latin typeface="Arial"/>
              <a:cs typeface="Arial"/>
            </a:endParaRPr>
          </a:p>
          <a:p>
            <a:pPr>
              <a:buNone/>
            </a:pPr>
            <a:r>
              <a:rPr lang="en-US" sz="2400" dirty="0" smtClean="0">
                <a:latin typeface="Arial"/>
                <a:cs typeface="Arial"/>
              </a:rPr>
              <a:t>Entraps bacteria; </a:t>
            </a:r>
            <a:r>
              <a:rPr lang="en-US" sz="2400" dirty="0" err="1" smtClean="0">
                <a:latin typeface="Arial"/>
                <a:cs typeface="Arial"/>
              </a:rPr>
              <a:t>Hemocytes</a:t>
            </a:r>
            <a:r>
              <a:rPr lang="en-US" sz="2400" dirty="0" smtClean="0">
                <a:latin typeface="Arial"/>
                <a:cs typeface="Arial"/>
              </a:rPr>
              <a:t> normally perform cell ingestion (</a:t>
            </a:r>
            <a:r>
              <a:rPr lang="en-US" sz="2400" dirty="0" err="1" smtClean="0">
                <a:latin typeface="Arial"/>
                <a:cs typeface="Arial"/>
              </a:rPr>
              <a:t>phagocytosis</a:t>
            </a:r>
            <a:r>
              <a:rPr lang="en-US" sz="2400" dirty="0" smtClean="0">
                <a:latin typeface="Arial"/>
                <a:cs typeface="Arial"/>
              </a:rPr>
              <a:t>)</a:t>
            </a:r>
          </a:p>
        </p:txBody>
      </p:sp>
      <p:pic>
        <p:nvPicPr>
          <p:cNvPr id="5" name="Picture 4" descr="Screen shot 2013-05-06 at 5.21.16 AM.png"/>
          <p:cNvPicPr>
            <a:picLocks noChangeAspect="1"/>
          </p:cNvPicPr>
          <p:nvPr/>
        </p:nvPicPr>
        <p:blipFill>
          <a:blip r:embed="rId3"/>
          <a:srcRect l="14374"/>
          <a:stretch>
            <a:fillRect/>
          </a:stretch>
        </p:blipFill>
        <p:spPr>
          <a:xfrm rot="5400000">
            <a:off x="4396406" y="2330540"/>
            <a:ext cx="4998167" cy="35826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3968</TotalTime>
  <Words>1191</Words>
  <Application>Microsoft Macintosh PowerPoint</Application>
  <PresentationFormat>On-screen Show (4:3)</PresentationFormat>
  <Paragraphs>139</Paragraphs>
  <Slides>18</Slides>
  <Notes>9</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Hemophilia A and Coagulation Factor 8 </vt:lpstr>
      <vt:lpstr>Hemophilia A</vt:lpstr>
      <vt:lpstr>Genetic Basis of Hemophilia A</vt:lpstr>
      <vt:lpstr>Treatment</vt:lpstr>
      <vt:lpstr>Mutations in Factor 8 cause Hemophilia A</vt:lpstr>
      <vt:lpstr>Factor 8 Homolog Domains</vt:lpstr>
      <vt:lpstr>Factor 8 is conserved</vt:lpstr>
      <vt:lpstr>Drosophila Hml domains</vt:lpstr>
      <vt:lpstr>Flies have blood? Hemolymph</vt:lpstr>
      <vt:lpstr>Phenotypes of mutant Hml gene in Drosophila melanogaster</vt:lpstr>
      <vt:lpstr>Hypothesis: The F5/8 domain is important for clotting</vt:lpstr>
      <vt:lpstr>Amino acids targets</vt:lpstr>
      <vt:lpstr>Hypothesis: Immune response is important for blood clotting or Hml function</vt:lpstr>
      <vt:lpstr>What factors are important for immune response in flies?</vt:lpstr>
      <vt:lpstr>Psidin protein is essential for immune response</vt:lpstr>
      <vt:lpstr>Slide 16</vt:lpstr>
      <vt:lpstr>Future</vt:lpstr>
      <vt:lpstr>References</vt:lpstr>
    </vt:vector>
  </TitlesOfParts>
  <Company>UW-Madison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Hemophilia A and Coagulation Factor VIII </dc:title>
  <dc:creator>Allison Christensen</dc:creator>
  <cp:lastModifiedBy>Allison Christensen</cp:lastModifiedBy>
  <cp:revision>86</cp:revision>
  <dcterms:created xsi:type="dcterms:W3CDTF">2013-05-20T02:50:02Z</dcterms:created>
  <dcterms:modified xsi:type="dcterms:W3CDTF">2013-05-20T04:25:12Z</dcterms:modified>
</cp:coreProperties>
</file>